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handoutMasterIdLst>
    <p:handoutMasterId r:id="rId33"/>
  </p:handoutMasterIdLst>
  <p:sldIdLst>
    <p:sldId id="256" r:id="rId3"/>
    <p:sldId id="257" r:id="rId4"/>
    <p:sldId id="277" r:id="rId5"/>
    <p:sldId id="275" r:id="rId6"/>
    <p:sldId id="273" r:id="rId7"/>
    <p:sldId id="259" r:id="rId8"/>
    <p:sldId id="262" r:id="rId9"/>
    <p:sldId id="258" r:id="rId10"/>
    <p:sldId id="260" r:id="rId11"/>
    <p:sldId id="274" r:id="rId12"/>
    <p:sldId id="267" r:id="rId13"/>
    <p:sldId id="268" r:id="rId14"/>
    <p:sldId id="269" r:id="rId15"/>
    <p:sldId id="263" r:id="rId16"/>
    <p:sldId id="264" r:id="rId17"/>
    <p:sldId id="265" r:id="rId18"/>
    <p:sldId id="266" r:id="rId19"/>
    <p:sldId id="276" r:id="rId20"/>
    <p:sldId id="282" r:id="rId21"/>
    <p:sldId id="283" r:id="rId22"/>
    <p:sldId id="284" r:id="rId23"/>
    <p:sldId id="285" r:id="rId24"/>
    <p:sldId id="271" r:id="rId25"/>
    <p:sldId id="280" r:id="rId26"/>
    <p:sldId id="279" r:id="rId27"/>
    <p:sldId id="278" r:id="rId28"/>
    <p:sldId id="281" r:id="rId29"/>
    <p:sldId id="272" r:id="rId30"/>
    <p:sldId id="270" r:id="rId31"/>
  </p:sldIdLst>
  <p:sldSz cx="10080625" cy="7559675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los Galindo" initials="C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728" y="-33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5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Hoja_de_c_lculo_de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Hoja1!$E$18</c:f>
              <c:strCache>
                <c:ptCount val="1"/>
              </c:strCache>
            </c:strRef>
          </c:tx>
          <c:explosion val="25"/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Lbls>
            <c:dLbl>
              <c:idx val="1"/>
              <c:layout>
                <c:manualLayout>
                  <c:x val="2.9013560804899388E-3"/>
                  <c:y val="-0.22559273840769903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+mn-lt"/>
                      </a:rPr>
                      <a:t>63%</a:t>
                    </a:r>
                    <a:endParaRPr lang="en-US" sz="1200" b="1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7215660542432197E-2"/>
                  <c:y val="-3.4557451151939339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+mn-lt"/>
                      </a:rPr>
                      <a:t>36%</a:t>
                    </a:r>
                    <a:endParaRPr lang="en-US" sz="1200" b="1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 b="1">
                        <a:latin typeface="+mn-lt"/>
                      </a:rPr>
                      <a:t>1%</a:t>
                    </a:r>
                    <a:endParaRPr lang="en-US" sz="1200" b="1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>
                    <a:latin typeface="+mn-lt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Hoja1!$D$19:$D$22</c:f>
              <c:strCache>
                <c:ptCount val="4"/>
                <c:pt idx="0">
                  <c:v>Pregrado  </c:v>
                </c:pt>
                <c:pt idx="1">
                  <c:v>Especialización</c:v>
                </c:pt>
                <c:pt idx="2">
                  <c:v>Maestría</c:v>
                </c:pt>
                <c:pt idx="3">
                  <c:v>Doctorado</c:v>
                </c:pt>
              </c:strCache>
            </c:strRef>
          </c:cat>
          <c:val>
            <c:numRef>
              <c:f>Hoja1!$E$19:$E$22</c:f>
              <c:numCache>
                <c:formatCode>General</c:formatCode>
                <c:ptCount val="4"/>
                <c:pt idx="0">
                  <c:v>0</c:v>
                </c:pt>
                <c:pt idx="1">
                  <c:v>199</c:v>
                </c:pt>
                <c:pt idx="2">
                  <c:v>113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200" b="1">
              <a:latin typeface="Arial Narrow" pitchFamily="34" charset="0"/>
            </a:defRPr>
          </a:pPr>
          <a:endParaRPr lang="es-CO"/>
        </a:p>
      </c:txPr>
    </c:legend>
    <c:plotVisOnly val="1"/>
    <c:dispBlanksAs val="gap"/>
    <c:showDLblsOverMax val="0"/>
  </c:chart>
  <c:spPr>
    <a:ln>
      <a:solidFill>
        <a:schemeClr val="tx1"/>
      </a:solidFill>
    </a:ln>
  </c:sp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0.35625</cdr:x>
      <cdr:y>0.05208</cdr:y>
    </cdr:from>
    <cdr:to>
      <cdr:x>0.97292</cdr:x>
      <cdr:y>0.18056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628776" y="142875"/>
          <a:ext cx="2819400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CO" sz="1400" b="1"/>
            <a:t>Catedráticos por nivel de Formación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vert="horz" wrap="none" lIns="82305" tIns="41153" rIns="82305" bIns="41153" compatLnSpc="0"/>
          <a:lstStyle/>
          <a:p>
            <a:pPr hangingPunct="0">
              <a:defRPr sz="1400"/>
            </a:pPr>
            <a:endParaRPr lang="es-CO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2 Marcador de fecha"/>
          <p:cNvSpPr txBox="1">
            <a:spLocks noGrp="1"/>
          </p:cNvSpPr>
          <p:nvPr>
            <p:ph type="dt" sz="quarter" idx="1"/>
          </p:nvPr>
        </p:nvSpPr>
        <p:spPr>
          <a:xfrm>
            <a:off x="3967906" y="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vert="horz" wrap="none" lIns="82305" tIns="41153" rIns="82305" bIns="41153" compatLnSpc="0"/>
          <a:lstStyle/>
          <a:p>
            <a:pPr algn="r" hangingPunct="0">
              <a:defRPr sz="1400"/>
            </a:pPr>
            <a:endParaRPr lang="es-CO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3 Marcador de pie de página"/>
          <p:cNvSpPr txBox="1">
            <a:spLocks noGrp="1"/>
          </p:cNvSpPr>
          <p:nvPr>
            <p:ph type="ftr" sz="quarter" idx="2"/>
          </p:nvPr>
        </p:nvSpPr>
        <p:spPr>
          <a:xfrm>
            <a:off x="0" y="883158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vert="horz" wrap="none" lIns="82305" tIns="41153" rIns="82305" bIns="41153" anchor="b" compatLnSpc="0"/>
          <a:lstStyle/>
          <a:p>
            <a:pPr hangingPunct="0">
              <a:defRPr sz="1400"/>
            </a:pPr>
            <a:endParaRPr lang="es-CO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4 Marcador de número de diapositiva"/>
          <p:cNvSpPr txBox="1">
            <a:spLocks noGrp="1"/>
          </p:cNvSpPr>
          <p:nvPr>
            <p:ph type="sldNum" sz="quarter" idx="3"/>
          </p:nvPr>
        </p:nvSpPr>
        <p:spPr>
          <a:xfrm>
            <a:off x="3967906" y="883158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vert="horz" wrap="none" lIns="82305" tIns="41153" rIns="82305" bIns="41153" anchor="b" compatLnSpc="0"/>
          <a:lstStyle/>
          <a:p>
            <a:pPr algn="r" hangingPunct="0">
              <a:defRPr sz="1400"/>
            </a:pPr>
            <a:fld id="{06F66408-AB97-440B-AD11-2C8F4F4B6F4D}" type="slidenum">
              <a:pPr algn="r" hangingPunct="0">
                <a:defRPr sz="1400"/>
              </a:pPr>
              <a:t>‹Nº›</a:t>
            </a:fld>
            <a:endParaRPr lang="es-CO" sz="13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81852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706438"/>
            <a:ext cx="4646613" cy="348615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3"/>
          </p:nvPr>
        </p:nvSpPr>
        <p:spPr>
          <a:xfrm>
            <a:off x="701039" y="4415624"/>
            <a:ext cx="5607995" cy="418304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s-CO"/>
          </a:p>
        </p:txBody>
      </p:sp>
      <p:sp>
        <p:nvSpPr>
          <p:cNvPr id="4" name="3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s-CO" sz="13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s-CO"/>
          </a:p>
        </p:txBody>
      </p:sp>
      <p:sp>
        <p:nvSpPr>
          <p:cNvPr id="5" name="4 Marcador de fecha"/>
          <p:cNvSpPr txBox="1">
            <a:spLocks noGrp="1"/>
          </p:cNvSpPr>
          <p:nvPr>
            <p:ph type="dt" idx="1"/>
          </p:nvPr>
        </p:nvSpPr>
        <p:spPr>
          <a:xfrm>
            <a:off x="3967906" y="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s-CO" sz="13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s-CO"/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4"/>
          </p:nvPr>
        </p:nvSpPr>
        <p:spPr>
          <a:xfrm>
            <a:off x="0" y="883158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es-CO" sz="13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s-CO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5"/>
          </p:nvPr>
        </p:nvSpPr>
        <p:spPr>
          <a:xfrm>
            <a:off x="3967906" y="883158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es-CO" sz="13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4B27D34E-3C11-4CE5-A4CE-A9328FD71340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050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tabLst/>
      <a:defRPr lang="es-CO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706438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CO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706438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CO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706438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CO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AABAB6-57B4-4DD4-A812-E7059C8553A2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651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B50397-36E3-4B6D-8DE8-89B0B806E896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755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17A3789-F309-449A-B29C-00569896E566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501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39B26F-0F56-4C22-810E-15B53FC3FCA7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983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4D3F64-9F91-4385-8F26-01636D924CC5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165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88F2E1-1134-4B85-A853-755DAFFC5F97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207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E76D8C-ED1B-44E0-A953-BA6AFFD1DBE6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996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805432-149C-4257-AF2E-C4862DF647C1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550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00D66A-C2F7-427B-B59A-B0FCCB93937D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096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14DF3F-8425-49C1-8B65-C9B6082A2914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068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A625399-340A-4D49-A586-58CF0CF94EF2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9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19FCF5-BD95-4C5F-8456-1656E8860663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7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61A366-5123-4A9E-B838-DEF5E804FE44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564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38BA9F-ECE7-4297-BF4D-2A5F6D15AF02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563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8489F10-DA25-4681-AA79-938B8C477BEB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637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51BD45-29E3-4A37-839B-5375AB115648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663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37FFAD7-3E09-4EA5-958A-A8D07F77F861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168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A195AC-FD1A-442A-B457-5AB5DE7BE10B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747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E8C2C4-572E-4269-8D57-B3B6B3BB0D48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327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894C587-970A-4254-B471-C5FB338C3B93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280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7A4777-0830-46F6-9441-3DFBAF259AC2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971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3CF1F44-C87D-4AB7-A673-1B277D09D1E2}" type="slidenum"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734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s-CO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s-CO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s-CO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s-CO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s-CO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s-CO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s-CO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es-CO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s-CO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s-CO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92E32FC9-DA4E-4AD6-8BA4-F33D13984BE4}" type="slidenum">
              <a:t>‹Nº›</a:t>
            </a:fld>
            <a:endParaRPr lang="es-CO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79640" cy="778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84600" y="17640"/>
            <a:ext cx="2435400" cy="522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>
            <a:off x="0" y="6809040"/>
            <a:ext cx="10079640" cy="7509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s-CO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s-CO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s-CO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s-CO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s-CO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s-CO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s-CO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CO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s-CO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s-CO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es-CO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s-CO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s-CO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C8B909AD-CE53-408B-B6F9-A74D5AEF5DBD}" type="slidenum">
              <a:t>‹Nº›</a:t>
            </a:fld>
            <a:endParaRPr lang="es-CO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360" y="0"/>
            <a:ext cx="10079640" cy="778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360" y="6809040"/>
            <a:ext cx="8459640" cy="750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>
            <a:off x="84960" y="18000"/>
            <a:ext cx="2435400" cy="522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>
            <a:off x="8329320" y="6803999"/>
            <a:ext cx="1678679" cy="6699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s-CO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s-CO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co.edu.co/" TargetMode="Externa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215776" y="2339677"/>
            <a:ext cx="9721079" cy="388843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s-CO" dirty="0"/>
              <a:t>Rendición de </a:t>
            </a:r>
            <a:r>
              <a:rPr lang="es-CO" dirty="0" smtClean="0"/>
              <a:t>Cuentas Sectorizada</a:t>
            </a:r>
            <a:r>
              <a:rPr lang="es-CO" dirty="0"/>
              <a:t/>
            </a:r>
            <a:br>
              <a:rPr lang="es-CO" dirty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sz="3200" dirty="0" err="1" smtClean="0"/>
              <a:t>Mag</a:t>
            </a:r>
            <a:r>
              <a:rPr lang="es-CO" sz="3200" dirty="0" smtClean="0"/>
              <a:t>. ISABEL CRISTINA GUTIÉRREZ DE DUSSÁN</a:t>
            </a:r>
            <a:br>
              <a:rPr lang="es-CO" sz="3200" dirty="0" smtClean="0"/>
            </a:br>
            <a:r>
              <a:rPr lang="es-CO" sz="3200" dirty="0" smtClean="0"/>
              <a:t>Vicerrectora Académica</a:t>
            </a:r>
            <a:br>
              <a:rPr lang="es-CO" sz="3200" dirty="0" smtClean="0"/>
            </a:br>
            <a:r>
              <a:rPr lang="es-CO" sz="3200" dirty="0" smtClean="0"/>
              <a:t>2014</a:t>
            </a:r>
            <a:endParaRPr lang="es-CO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2" y="2195661"/>
            <a:ext cx="813690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87785" y="827509"/>
            <a:ext cx="9217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GRADUADOS </a:t>
            </a:r>
            <a:r>
              <a:rPr lang="es-CO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COMPARATIVO VIGENCIA 2013-2014</a:t>
            </a:r>
            <a:endParaRPr lang="es-CO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367904" y="6444573"/>
            <a:ext cx="7912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Fuente:  Estadísticas académicas www.usco.edu.co -gestión vice académica 2014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45733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8" y="1762744"/>
            <a:ext cx="568863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346263"/>
              </p:ext>
            </p:extLst>
          </p:nvPr>
        </p:nvGraphicFramePr>
        <p:xfrm>
          <a:off x="5814377" y="1762746"/>
          <a:ext cx="4176464" cy="4680518"/>
        </p:xfrm>
        <a:graphic>
          <a:graphicData uri="http://schemas.openxmlformats.org/drawingml/2006/table">
            <a:tbl>
              <a:tblPr firstRow="1" firstCol="1" bandRow="1"/>
              <a:tblGrid>
                <a:gridCol w="1152128"/>
                <a:gridCol w="1584176"/>
                <a:gridCol w="1440160"/>
              </a:tblGrid>
              <a:tr h="723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Tipo de Vinculación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Nivel de formación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No Docentes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</a:tr>
              <a:tr h="361674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Planta Tiempo Completo</a:t>
                      </a:r>
                      <a:endParaRPr lang="es-CO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-Pregrado  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6</a:t>
                      </a:r>
                      <a:endParaRPr lang="es-CO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-Especialización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41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-Maestría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153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-Doctorado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32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42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 Posdoctorado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O" sz="1600" b="1" dirty="0" smtClean="0">
                          <a:effectLst/>
                          <a:latin typeface="Calibri"/>
                        </a:rPr>
                        <a:t>3</a:t>
                      </a:r>
                      <a:endParaRPr lang="es-CO" sz="1600" b="1" dirty="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74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Planta Medio Tiempo</a:t>
                      </a:r>
                      <a:endParaRPr lang="es-CO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Pregrado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0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-Especialización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2</a:t>
                      </a:r>
                      <a:endParaRPr lang="es-CO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-Maestría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41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-Doctorado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0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 Posdoctorado</a:t>
                      </a:r>
                      <a:endParaRPr lang="es-CO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O" sz="1600" b="1" dirty="0" smtClean="0">
                          <a:effectLst/>
                          <a:latin typeface="Calibri"/>
                        </a:rPr>
                        <a:t>0</a:t>
                      </a:r>
                      <a:endParaRPr lang="es-CO" sz="1600" b="1" dirty="0">
                        <a:effectLst/>
                        <a:latin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7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TOTAL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275</a:t>
                      </a:r>
                      <a:endParaRPr lang="es-CO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Rectángulo"/>
          <p:cNvSpPr/>
          <p:nvPr/>
        </p:nvSpPr>
        <p:spPr>
          <a:xfrm>
            <a:off x="431800" y="899517"/>
            <a:ext cx="9505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DOCENTES </a:t>
            </a:r>
            <a:r>
              <a:rPr lang="es-CO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PLANTA SEGÚN </a:t>
            </a:r>
            <a:r>
              <a:rPr lang="es-CO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NIVEL DE FORMACIÓN </a:t>
            </a:r>
            <a:r>
              <a:rPr lang="es-CO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2014-2 </a:t>
            </a:r>
            <a:endParaRPr lang="es-CO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928" y="6443264"/>
            <a:ext cx="5962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06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31800" y="971525"/>
            <a:ext cx="9217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DOCENTES </a:t>
            </a:r>
            <a:r>
              <a:rPr lang="es-CO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OCASIONALES SEGÚN </a:t>
            </a:r>
            <a:r>
              <a:rPr lang="es-CO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NIVEL DE FORMACIÓN 2014-2 </a:t>
            </a:r>
            <a:endParaRPr lang="es-CO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802522"/>
            <a:ext cx="9064177" cy="449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952" y="6251698"/>
            <a:ext cx="5962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62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7784" y="1004418"/>
            <a:ext cx="9361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DOCENTES </a:t>
            </a:r>
            <a:r>
              <a:rPr lang="es-CO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HORA CÁTEDRA </a:t>
            </a:r>
            <a:r>
              <a:rPr lang="es-CO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SEGÚN NIVEL DE FORMACIÓN 2014-2 </a:t>
            </a:r>
            <a:endParaRPr lang="es-CO" sz="24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208939"/>
              </p:ext>
            </p:extLst>
          </p:nvPr>
        </p:nvGraphicFramePr>
        <p:xfrm>
          <a:off x="5616376" y="2789006"/>
          <a:ext cx="3888433" cy="3035857"/>
        </p:xfrm>
        <a:graphic>
          <a:graphicData uri="http://schemas.openxmlformats.org/drawingml/2006/table">
            <a:tbl>
              <a:tblPr firstRow="1" firstCol="1" bandRow="1"/>
              <a:tblGrid>
                <a:gridCol w="1467014"/>
                <a:gridCol w="1341299"/>
                <a:gridCol w="1080120"/>
              </a:tblGrid>
              <a:tr h="758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Tipo de Vinculación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Nivel de formación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No Docentes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</a:tr>
              <a:tr h="379482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Cátedra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-Pregrado  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194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8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-Especialización</a:t>
                      </a:r>
                      <a:endParaRPr lang="es-CO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199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8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-Maestría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113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8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-Doctorado</a:t>
                      </a:r>
                      <a:endParaRPr lang="es-CO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4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8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- Posdoctorado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0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8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TOTAL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b="1" dirty="0">
                          <a:effectLst/>
                          <a:latin typeface="Arial Narrow"/>
                          <a:ea typeface="Times New Roman"/>
                          <a:cs typeface="Times New Roman"/>
                        </a:rPr>
                        <a:t>510</a:t>
                      </a:r>
                      <a:endParaRPr lang="es-C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2443113"/>
              </p:ext>
            </p:extLst>
          </p:nvPr>
        </p:nvGraphicFramePr>
        <p:xfrm>
          <a:off x="254000" y="2123653"/>
          <a:ext cx="5146352" cy="4176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448024" y="6421932"/>
            <a:ext cx="5906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Fuente: Informe área Personal -gestión vice académica 2014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93798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18967" y="746203"/>
            <a:ext cx="89418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Logros </a:t>
            </a:r>
            <a:r>
              <a:rPr lang="es-CO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alcanzados en el  2014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94660" y="1515644"/>
            <a:ext cx="1020223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a. OBTENCIÓN DE REGISTRO CALIFICADO A LOS DOS PRIMEROS PROGRAMAS DE DOCTORADO</a:t>
            </a:r>
          </a:p>
          <a:p>
            <a:endParaRPr lang="es-CO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408901" y="1915162"/>
            <a:ext cx="9671724" cy="1504557"/>
            <a:chOff x="385" y="1793"/>
            <a:chExt cx="4982" cy="1488"/>
          </a:xfrm>
        </p:grpSpPr>
        <p:sp>
          <p:nvSpPr>
            <p:cNvPr id="8" name="AutoShape 2"/>
            <p:cNvSpPr>
              <a:spLocks noChangeArrowheads="1"/>
            </p:cNvSpPr>
            <p:nvPr/>
          </p:nvSpPr>
          <p:spPr bwMode="auto">
            <a:xfrm>
              <a:off x="385" y="1793"/>
              <a:ext cx="4982" cy="1488"/>
            </a:xfrm>
            <a:custGeom>
              <a:avLst/>
              <a:gdLst>
                <a:gd name="T0" fmla="*/ 0 w 7920880"/>
                <a:gd name="T1" fmla="*/ 0 h 1713600"/>
                <a:gd name="T2" fmla="*/ 0 w 7920880"/>
                <a:gd name="T3" fmla="*/ 0 h 1713600"/>
                <a:gd name="T4" fmla="*/ 0 w 7920880"/>
                <a:gd name="T5" fmla="*/ 0 h 1713600"/>
                <a:gd name="T6" fmla="*/ 0 w 7920880"/>
                <a:gd name="T7" fmla="*/ 0 h 1713600"/>
                <a:gd name="T8" fmla="*/ 0 w 7920880"/>
                <a:gd name="T9" fmla="*/ 0 h 1713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20880"/>
                <a:gd name="T16" fmla="*/ 0 h 1713600"/>
                <a:gd name="T17" fmla="*/ 7920880 w 7920880"/>
                <a:gd name="T18" fmla="*/ 1713600 h 1713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20880" h="1713600">
                  <a:moveTo>
                    <a:pt x="0" y="0"/>
                  </a:moveTo>
                  <a:lnTo>
                    <a:pt x="7920880" y="0"/>
                  </a:lnTo>
                  <a:lnTo>
                    <a:pt x="7920880" y="171360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614880" tIns="1103760" rIns="614880" bIns="128160"/>
            <a:lstStyle/>
            <a:p>
              <a:pPr marL="156920" lvl="1" indent="-156920" algn="just">
                <a:lnSpc>
                  <a:spcPct val="90000"/>
                </a:lnSpc>
                <a:spcAft>
                  <a:spcPts val="338"/>
                </a:spcAft>
                <a:buFont typeface="Calibri" pitchFamily="34" charset="0"/>
                <a:buChar char="•"/>
                <a:tabLst>
                  <a:tab pos="156920" algn="l"/>
                  <a:tab pos="603898" algn="l"/>
                  <a:tab pos="1050877" algn="l"/>
                  <a:tab pos="1499437" algn="l"/>
                  <a:tab pos="1948008" algn="l"/>
                  <a:tab pos="2394983" algn="l"/>
                  <a:tab pos="2843549" algn="l"/>
                  <a:tab pos="3290522" algn="l"/>
                  <a:tab pos="3739094" algn="l"/>
                  <a:tab pos="4186072" algn="l"/>
                  <a:tab pos="4634639" algn="l"/>
                  <a:tab pos="5083202" algn="l"/>
                  <a:tab pos="5530181" algn="l"/>
                  <a:tab pos="5978746" algn="l"/>
                  <a:tab pos="6425724" algn="l"/>
                  <a:tab pos="6874290" algn="l"/>
                  <a:tab pos="7321268" algn="l"/>
                  <a:tab pos="7769833" algn="l"/>
                  <a:tab pos="8216812" algn="l"/>
                  <a:tab pos="8665378" algn="l"/>
                  <a:tab pos="9113939" algn="l"/>
                </a:tabLst>
              </a:pPr>
              <a:r>
                <a:rPr lang="es-MX" dirty="0">
                  <a:solidFill>
                    <a:srgbClr val="000000"/>
                  </a:solidFill>
                  <a:latin typeface="Calibri" pitchFamily="34" charset="0"/>
                </a:rPr>
                <a:t>Estado:  Registro  Calificado - </a:t>
              </a:r>
              <a:r>
                <a:rPr lang="es-ES" dirty="0">
                  <a:solidFill>
                    <a:srgbClr val="000000"/>
                  </a:solidFill>
                  <a:latin typeface="Calibri" pitchFamily="34" charset="0"/>
                </a:rPr>
                <a:t>Res. No. </a:t>
              </a:r>
              <a:r>
                <a:rPr lang="es-CO" dirty="0">
                  <a:solidFill>
                    <a:srgbClr val="000000"/>
                  </a:solidFill>
                  <a:latin typeface="Calibri" pitchFamily="34" charset="0"/>
                </a:rPr>
                <a:t>10166 del 26 de junio de 2014, por el siete 7 años.</a:t>
              </a:r>
              <a:endParaRPr lang="es-MX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9" name="AutoShape 3"/>
            <p:cNvSpPr>
              <a:spLocks noChangeArrowheads="1"/>
            </p:cNvSpPr>
            <p:nvPr/>
          </p:nvSpPr>
          <p:spPr bwMode="auto">
            <a:xfrm>
              <a:off x="625" y="1877"/>
              <a:ext cx="4256" cy="424"/>
            </a:xfrm>
            <a:custGeom>
              <a:avLst/>
              <a:gdLst>
                <a:gd name="T0" fmla="*/ 0 w 6768756"/>
                <a:gd name="T1" fmla="*/ 0 h 737971"/>
                <a:gd name="T2" fmla="*/ 0 w 6768756"/>
                <a:gd name="T3" fmla="*/ 0 h 737971"/>
                <a:gd name="T4" fmla="*/ 0 w 6768756"/>
                <a:gd name="T5" fmla="*/ 0 h 737971"/>
                <a:gd name="T6" fmla="*/ 0 w 6768756"/>
                <a:gd name="T7" fmla="*/ 0 h 737971"/>
                <a:gd name="T8" fmla="*/ 0 w 6768756"/>
                <a:gd name="T9" fmla="*/ 0 h 737971"/>
                <a:gd name="T10" fmla="*/ 0 w 6768756"/>
                <a:gd name="T11" fmla="*/ 0 h 737971"/>
                <a:gd name="T12" fmla="*/ 0 w 6768756"/>
                <a:gd name="T13" fmla="*/ 0 h 737971"/>
                <a:gd name="T14" fmla="*/ 0 w 6768756"/>
                <a:gd name="T15" fmla="*/ 0 h 737971"/>
                <a:gd name="T16" fmla="*/ 0 w 6768756"/>
                <a:gd name="T17" fmla="*/ 0 h 737971"/>
                <a:gd name="T18" fmla="*/ 0 w 6768756"/>
                <a:gd name="T19" fmla="*/ 0 h 737971"/>
                <a:gd name="T20" fmla="*/ 0 w 6768756"/>
                <a:gd name="T21" fmla="*/ 0 h 737971"/>
                <a:gd name="T22" fmla="*/ 0 w 6768756"/>
                <a:gd name="T23" fmla="*/ 0 h 737971"/>
                <a:gd name="T24" fmla="*/ 0 w 6768756"/>
                <a:gd name="T25" fmla="*/ 0 h 73797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768756"/>
                <a:gd name="T40" fmla="*/ 0 h 737971"/>
                <a:gd name="T41" fmla="*/ 6768756 w 6768756"/>
                <a:gd name="T42" fmla="*/ 737971 h 73797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768756" h="737971">
                  <a:moveTo>
                    <a:pt x="0" y="122998"/>
                  </a:moveTo>
                  <a:cubicBezTo>
                    <a:pt x="0" y="90377"/>
                    <a:pt x="12959" y="59092"/>
                    <a:pt x="36025" y="36025"/>
                  </a:cubicBezTo>
                  <a:cubicBezTo>
                    <a:pt x="59092" y="12958"/>
                    <a:pt x="90377" y="0"/>
                    <a:pt x="122998" y="0"/>
                  </a:cubicBezTo>
                  <a:lnTo>
                    <a:pt x="6645758" y="0"/>
                  </a:lnTo>
                  <a:cubicBezTo>
                    <a:pt x="6678379" y="0"/>
                    <a:pt x="6709664" y="12959"/>
                    <a:pt x="6732731" y="36025"/>
                  </a:cubicBezTo>
                  <a:cubicBezTo>
                    <a:pt x="6755798" y="59092"/>
                    <a:pt x="6768756" y="90377"/>
                    <a:pt x="6768756" y="122998"/>
                  </a:cubicBezTo>
                  <a:lnTo>
                    <a:pt x="6768756" y="614973"/>
                  </a:lnTo>
                  <a:cubicBezTo>
                    <a:pt x="6768756" y="647594"/>
                    <a:pt x="6755797" y="678879"/>
                    <a:pt x="6732731" y="701946"/>
                  </a:cubicBezTo>
                  <a:cubicBezTo>
                    <a:pt x="6709664" y="725013"/>
                    <a:pt x="6678379" y="737971"/>
                    <a:pt x="6645758" y="737971"/>
                  </a:cubicBezTo>
                  <a:lnTo>
                    <a:pt x="122998" y="737971"/>
                  </a:lnTo>
                  <a:cubicBezTo>
                    <a:pt x="90377" y="737971"/>
                    <a:pt x="59092" y="725012"/>
                    <a:pt x="36025" y="701946"/>
                  </a:cubicBezTo>
                  <a:cubicBezTo>
                    <a:pt x="12958" y="678879"/>
                    <a:pt x="0" y="647594"/>
                    <a:pt x="0" y="614973"/>
                  </a:cubicBezTo>
                  <a:lnTo>
                    <a:pt x="0" y="122998"/>
                  </a:lnTo>
                  <a:close/>
                </a:path>
              </a:pathLst>
            </a:custGeom>
            <a:solidFill>
              <a:srgbClr val="F2DCDB"/>
            </a:solidFill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245520" tIns="36000" rIns="245520" bIns="36000" anchor="ctr"/>
            <a:lstStyle/>
            <a:p>
              <a:pPr>
                <a:lnSpc>
                  <a:spcPct val="90000"/>
                </a:lnSpc>
                <a:spcAft>
                  <a:spcPts val="788"/>
                </a:spcAft>
                <a:tabLst>
                  <a:tab pos="0" algn="l"/>
                  <a:tab pos="445395" algn="l"/>
                  <a:tab pos="893957" algn="l"/>
                  <a:tab pos="1340937" algn="l"/>
                  <a:tab pos="1789501" algn="l"/>
                  <a:tab pos="2236482" algn="l"/>
                  <a:tab pos="2685047" algn="l"/>
                  <a:tab pos="3132027" algn="l"/>
                  <a:tab pos="3580589" algn="l"/>
                  <a:tab pos="4029153" algn="l"/>
                  <a:tab pos="4476133" algn="l"/>
                  <a:tab pos="4924699" algn="l"/>
                  <a:tab pos="5371681" algn="l"/>
                  <a:tab pos="5820240" algn="l"/>
                  <a:tab pos="6267221" algn="l"/>
                  <a:tab pos="6715787" algn="l"/>
                  <a:tab pos="7162765" algn="l"/>
                  <a:tab pos="7611329" algn="l"/>
                  <a:tab pos="8059895" algn="l"/>
                  <a:tab pos="8506874" algn="l"/>
                  <a:tab pos="8955438" algn="l"/>
                </a:tabLst>
              </a:pPr>
              <a:r>
                <a:rPr lang="es-MX" b="1" dirty="0">
                  <a:solidFill>
                    <a:srgbClr val="000000"/>
                  </a:solidFill>
                  <a:latin typeface="Calibri" pitchFamily="34" charset="0"/>
                </a:rPr>
                <a:t>Doctorado Presencial en Educación y Cultura Ambiental</a:t>
              </a:r>
            </a:p>
          </p:txBody>
        </p:sp>
      </p:grp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2"/>
          <a:srcRect l="21597" r="20805"/>
          <a:stretch>
            <a:fillRect/>
          </a:stretch>
        </p:blipFill>
        <p:spPr bwMode="auto">
          <a:xfrm>
            <a:off x="370156" y="3588416"/>
            <a:ext cx="647700" cy="665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06" y="3605187"/>
            <a:ext cx="9490594" cy="1412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oup 1"/>
          <p:cNvGrpSpPr>
            <a:grpSpLocks/>
          </p:cNvGrpSpPr>
          <p:nvPr/>
        </p:nvGrpSpPr>
        <p:grpSpPr bwMode="auto">
          <a:xfrm>
            <a:off x="215776" y="5292006"/>
            <a:ext cx="9671723" cy="1584175"/>
            <a:chOff x="474" y="2840"/>
            <a:chExt cx="4982" cy="1406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auto">
            <a:xfrm>
              <a:off x="474" y="2997"/>
              <a:ext cx="4982" cy="1249"/>
            </a:xfrm>
            <a:custGeom>
              <a:avLst/>
              <a:gdLst>
                <a:gd name="T0" fmla="*/ 0 w 7920880"/>
                <a:gd name="T1" fmla="*/ 0 h 1488484"/>
                <a:gd name="T2" fmla="*/ 0 w 7920880"/>
                <a:gd name="T3" fmla="*/ 0 h 1488484"/>
                <a:gd name="T4" fmla="*/ 0 w 7920880"/>
                <a:gd name="T5" fmla="*/ 0 h 1488484"/>
                <a:gd name="T6" fmla="*/ 0 w 7920880"/>
                <a:gd name="T7" fmla="*/ 0 h 1488484"/>
                <a:gd name="T8" fmla="*/ 0 w 7920880"/>
                <a:gd name="T9" fmla="*/ 0 h 14884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20880"/>
                <a:gd name="T16" fmla="*/ 0 h 1488484"/>
                <a:gd name="T17" fmla="*/ 7920880 w 7920880"/>
                <a:gd name="T18" fmla="*/ 1488484 h 14884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20880" h="1488484">
                  <a:moveTo>
                    <a:pt x="0" y="0"/>
                  </a:moveTo>
                  <a:lnTo>
                    <a:pt x="7920880" y="0"/>
                  </a:lnTo>
                  <a:lnTo>
                    <a:pt x="7920880" y="1488484"/>
                  </a:lnTo>
                  <a:lnTo>
                    <a:pt x="0" y="14884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9803"/>
              </a:srgbClr>
            </a:solidFill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614880" tIns="1103760" rIns="614880" bIns="128160"/>
            <a:lstStyle/>
            <a:p>
              <a:pPr marL="156920" lvl="1" indent="-156920" algn="just">
                <a:lnSpc>
                  <a:spcPct val="90000"/>
                </a:lnSpc>
                <a:spcAft>
                  <a:spcPts val="338"/>
                </a:spcAft>
                <a:buFont typeface="Calibri" pitchFamily="34" charset="0"/>
                <a:buChar char="•"/>
                <a:tabLst>
                  <a:tab pos="156920" algn="l"/>
                  <a:tab pos="603898" algn="l"/>
                  <a:tab pos="1050877" algn="l"/>
                  <a:tab pos="1499437" algn="l"/>
                  <a:tab pos="1948008" algn="l"/>
                  <a:tab pos="2394983" algn="l"/>
                  <a:tab pos="2843549" algn="l"/>
                  <a:tab pos="3290522" algn="l"/>
                  <a:tab pos="3739094" algn="l"/>
                  <a:tab pos="4186072" algn="l"/>
                  <a:tab pos="4634639" algn="l"/>
                  <a:tab pos="5083202" algn="l"/>
                  <a:tab pos="5530181" algn="l"/>
                  <a:tab pos="5978746" algn="l"/>
                  <a:tab pos="6425724" algn="l"/>
                  <a:tab pos="6874290" algn="l"/>
                  <a:tab pos="7321268" algn="l"/>
                  <a:tab pos="7769833" algn="l"/>
                  <a:tab pos="8216812" algn="l"/>
                  <a:tab pos="8665378" algn="l"/>
                  <a:tab pos="9113939" algn="l"/>
                </a:tabLst>
              </a:pPr>
              <a:r>
                <a:rPr lang="es-MX" b="1" dirty="0">
                  <a:solidFill>
                    <a:srgbClr val="000000"/>
                  </a:solidFill>
                  <a:latin typeface="Calibri" pitchFamily="34" charset="0"/>
                </a:rPr>
                <a:t>Estado: Registro  Calificado - </a:t>
              </a:r>
              <a:r>
                <a:rPr lang="es-ES" b="1" dirty="0">
                  <a:solidFill>
                    <a:srgbClr val="000000"/>
                  </a:solidFill>
                  <a:latin typeface="Calibri" pitchFamily="34" charset="0"/>
                </a:rPr>
                <a:t>Res.  No. 123 del  3 de enero de 2014 por 7 años </a:t>
              </a:r>
              <a:endParaRPr lang="es-MX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2" name="AutoShape 5"/>
            <p:cNvSpPr>
              <a:spLocks noChangeArrowheads="1"/>
            </p:cNvSpPr>
            <p:nvPr/>
          </p:nvSpPr>
          <p:spPr bwMode="auto">
            <a:xfrm>
              <a:off x="657" y="2840"/>
              <a:ext cx="4256" cy="426"/>
            </a:xfrm>
            <a:custGeom>
              <a:avLst/>
              <a:gdLst>
                <a:gd name="T0" fmla="*/ 0 w 6768756"/>
                <a:gd name="T1" fmla="*/ 0 h 689436"/>
                <a:gd name="T2" fmla="*/ 0 w 6768756"/>
                <a:gd name="T3" fmla="*/ 0 h 689436"/>
                <a:gd name="T4" fmla="*/ 0 w 6768756"/>
                <a:gd name="T5" fmla="*/ 0 h 689436"/>
                <a:gd name="T6" fmla="*/ 0 w 6768756"/>
                <a:gd name="T7" fmla="*/ 0 h 689436"/>
                <a:gd name="T8" fmla="*/ 0 w 6768756"/>
                <a:gd name="T9" fmla="*/ 0 h 689436"/>
                <a:gd name="T10" fmla="*/ 0 w 6768756"/>
                <a:gd name="T11" fmla="*/ 0 h 689436"/>
                <a:gd name="T12" fmla="*/ 0 w 6768756"/>
                <a:gd name="T13" fmla="*/ 0 h 689436"/>
                <a:gd name="T14" fmla="*/ 0 w 6768756"/>
                <a:gd name="T15" fmla="*/ 0 h 689436"/>
                <a:gd name="T16" fmla="*/ 0 w 6768756"/>
                <a:gd name="T17" fmla="*/ 0 h 689436"/>
                <a:gd name="T18" fmla="*/ 0 w 6768756"/>
                <a:gd name="T19" fmla="*/ 0 h 689436"/>
                <a:gd name="T20" fmla="*/ 0 w 6768756"/>
                <a:gd name="T21" fmla="*/ 0 h 689436"/>
                <a:gd name="T22" fmla="*/ 0 w 6768756"/>
                <a:gd name="T23" fmla="*/ 0 h 689436"/>
                <a:gd name="T24" fmla="*/ 0 w 6768756"/>
                <a:gd name="T25" fmla="*/ 0 h 6894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768756"/>
                <a:gd name="T40" fmla="*/ 0 h 689436"/>
                <a:gd name="T41" fmla="*/ 6768756 w 6768756"/>
                <a:gd name="T42" fmla="*/ 689436 h 6894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768756" h="689436">
                  <a:moveTo>
                    <a:pt x="0" y="114908"/>
                  </a:moveTo>
                  <a:cubicBezTo>
                    <a:pt x="0" y="84432"/>
                    <a:pt x="12106" y="55205"/>
                    <a:pt x="33656" y="33656"/>
                  </a:cubicBezTo>
                  <a:cubicBezTo>
                    <a:pt x="55205" y="12107"/>
                    <a:pt x="84433" y="0"/>
                    <a:pt x="114908" y="0"/>
                  </a:cubicBezTo>
                  <a:lnTo>
                    <a:pt x="6653848" y="0"/>
                  </a:lnTo>
                  <a:cubicBezTo>
                    <a:pt x="6684324" y="0"/>
                    <a:pt x="6713551" y="12106"/>
                    <a:pt x="6735100" y="33656"/>
                  </a:cubicBezTo>
                  <a:cubicBezTo>
                    <a:pt x="6756649" y="55205"/>
                    <a:pt x="6768756" y="84433"/>
                    <a:pt x="6768756" y="114908"/>
                  </a:cubicBezTo>
                  <a:lnTo>
                    <a:pt x="6768756" y="574528"/>
                  </a:lnTo>
                  <a:cubicBezTo>
                    <a:pt x="6768756" y="605004"/>
                    <a:pt x="6756650" y="634231"/>
                    <a:pt x="6735100" y="655780"/>
                  </a:cubicBezTo>
                  <a:cubicBezTo>
                    <a:pt x="6713551" y="677329"/>
                    <a:pt x="6684323" y="689436"/>
                    <a:pt x="6653848" y="689436"/>
                  </a:cubicBezTo>
                  <a:lnTo>
                    <a:pt x="114908" y="689436"/>
                  </a:lnTo>
                  <a:cubicBezTo>
                    <a:pt x="84432" y="689436"/>
                    <a:pt x="55205" y="677330"/>
                    <a:pt x="33656" y="655780"/>
                  </a:cubicBezTo>
                  <a:cubicBezTo>
                    <a:pt x="12107" y="634231"/>
                    <a:pt x="0" y="605003"/>
                    <a:pt x="0" y="574528"/>
                  </a:cubicBezTo>
                  <a:lnTo>
                    <a:pt x="0" y="114908"/>
                  </a:lnTo>
                  <a:close/>
                </a:path>
              </a:pathLst>
            </a:custGeom>
            <a:solidFill>
              <a:srgbClr val="F2DCDB"/>
            </a:solidFill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243360" tIns="33480" rIns="243360" bIns="33480" anchor="ctr"/>
            <a:lstStyle/>
            <a:p>
              <a:pPr>
                <a:lnSpc>
                  <a:spcPct val="90000"/>
                </a:lnSpc>
                <a:spcAft>
                  <a:spcPts val="788"/>
                </a:spcAft>
                <a:tabLst>
                  <a:tab pos="0" algn="l"/>
                  <a:tab pos="445395" algn="l"/>
                  <a:tab pos="893957" algn="l"/>
                  <a:tab pos="1340937" algn="l"/>
                  <a:tab pos="1789501" algn="l"/>
                  <a:tab pos="2236482" algn="l"/>
                  <a:tab pos="2685047" algn="l"/>
                  <a:tab pos="3132027" algn="l"/>
                  <a:tab pos="3580589" algn="l"/>
                  <a:tab pos="4029153" algn="l"/>
                  <a:tab pos="4476133" algn="l"/>
                  <a:tab pos="4924699" algn="l"/>
                  <a:tab pos="5371681" algn="l"/>
                  <a:tab pos="5820240" algn="l"/>
                  <a:tab pos="6267221" algn="l"/>
                  <a:tab pos="6715787" algn="l"/>
                  <a:tab pos="7162765" algn="l"/>
                  <a:tab pos="7611329" algn="l"/>
                  <a:tab pos="8059895" algn="l"/>
                  <a:tab pos="8506874" algn="l"/>
                  <a:tab pos="8955438" algn="l"/>
                </a:tabLst>
              </a:pPr>
              <a:r>
                <a:rPr lang="es-MX" b="1" dirty="0">
                  <a:solidFill>
                    <a:srgbClr val="000000"/>
                  </a:solidFill>
                  <a:latin typeface="Calibri" pitchFamily="34" charset="0"/>
                </a:rPr>
                <a:t>Ingeniería Civil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468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85" y="1547589"/>
            <a:ext cx="9649072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" y="899517"/>
            <a:ext cx="9936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b. PROGRAMAS DE PREGRADO QUE LOGRARON LA ACREDITACIÓN DE ALTA CALIDAD</a:t>
            </a:r>
            <a:endParaRPr lang="es-CO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791417"/>
            <a:ext cx="907846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71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5" y="1547590"/>
            <a:ext cx="1000886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79393" y="970099"/>
            <a:ext cx="9721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s-CO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PROGRAMAS  QUE  LOGRARON RENOVACIÓN DEL REGISTRO CALIFICADO</a:t>
            </a:r>
            <a:endParaRPr lang="es-CO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279213" y="5219919"/>
            <a:ext cx="9577064" cy="1296144"/>
            <a:chOff x="426" y="5883"/>
            <a:chExt cx="4982" cy="929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426" y="5883"/>
              <a:ext cx="4982" cy="929"/>
            </a:xfrm>
            <a:custGeom>
              <a:avLst/>
              <a:gdLst>
                <a:gd name="T0" fmla="*/ 0 w 7920880"/>
                <a:gd name="T1" fmla="*/ 0 h 1488484"/>
                <a:gd name="T2" fmla="*/ 0 w 7920880"/>
                <a:gd name="T3" fmla="*/ 0 h 1488484"/>
                <a:gd name="T4" fmla="*/ 0 w 7920880"/>
                <a:gd name="T5" fmla="*/ 0 h 1488484"/>
                <a:gd name="T6" fmla="*/ 0 w 7920880"/>
                <a:gd name="T7" fmla="*/ 0 h 1488484"/>
                <a:gd name="T8" fmla="*/ 0 w 7920880"/>
                <a:gd name="T9" fmla="*/ 0 h 14884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20880"/>
                <a:gd name="T16" fmla="*/ 0 h 1488484"/>
                <a:gd name="T17" fmla="*/ 7920880 w 7920880"/>
                <a:gd name="T18" fmla="*/ 1488484 h 14884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20880" h="1488484">
                  <a:moveTo>
                    <a:pt x="0" y="0"/>
                  </a:moveTo>
                  <a:lnTo>
                    <a:pt x="7920880" y="0"/>
                  </a:lnTo>
                  <a:lnTo>
                    <a:pt x="7920880" y="1488484"/>
                  </a:lnTo>
                  <a:lnTo>
                    <a:pt x="0" y="14884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9803"/>
              </a:srgbClr>
            </a:solidFill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614880" tIns="1103760" rIns="614880" bIns="128160"/>
            <a:lstStyle/>
            <a:p>
              <a:pPr marL="156920" lvl="1" indent="-156920" algn="just">
                <a:lnSpc>
                  <a:spcPct val="90000"/>
                </a:lnSpc>
                <a:spcAft>
                  <a:spcPts val="338"/>
                </a:spcAft>
                <a:buFont typeface="Calibri" pitchFamily="34" charset="0"/>
                <a:buChar char="•"/>
                <a:tabLst>
                  <a:tab pos="156920" algn="l"/>
                  <a:tab pos="603898" algn="l"/>
                  <a:tab pos="1050877" algn="l"/>
                  <a:tab pos="1499437" algn="l"/>
                  <a:tab pos="1948008" algn="l"/>
                  <a:tab pos="2394983" algn="l"/>
                  <a:tab pos="2843549" algn="l"/>
                  <a:tab pos="3290522" algn="l"/>
                  <a:tab pos="3739094" algn="l"/>
                  <a:tab pos="4186072" algn="l"/>
                  <a:tab pos="4634639" algn="l"/>
                  <a:tab pos="5083202" algn="l"/>
                  <a:tab pos="5530181" algn="l"/>
                  <a:tab pos="5978746" algn="l"/>
                  <a:tab pos="6425724" algn="l"/>
                  <a:tab pos="6874290" algn="l"/>
                  <a:tab pos="7321268" algn="l"/>
                  <a:tab pos="7769833" algn="l"/>
                  <a:tab pos="8216812" algn="l"/>
                  <a:tab pos="8665378" algn="l"/>
                  <a:tab pos="9113939" algn="l"/>
                </a:tabLst>
              </a:pPr>
              <a:r>
                <a:rPr lang="es-MX" dirty="0">
                  <a:solidFill>
                    <a:srgbClr val="000000"/>
                  </a:solidFill>
                  <a:latin typeface="Calibri" pitchFamily="34" charset="0"/>
                </a:rPr>
                <a:t>Estado: Registro </a:t>
              </a:r>
              <a:r>
                <a:rPr lang="es-MX" dirty="0" smtClean="0">
                  <a:solidFill>
                    <a:srgbClr val="000000"/>
                  </a:solidFill>
                  <a:latin typeface="Calibri" pitchFamily="34" charset="0"/>
                </a:rPr>
                <a:t> Calificado - </a:t>
              </a:r>
              <a:r>
                <a:rPr lang="es-ES" dirty="0" smtClean="0">
                  <a:solidFill>
                    <a:srgbClr val="000000"/>
                  </a:solidFill>
                  <a:latin typeface="Calibri" pitchFamily="34" charset="0"/>
                </a:rPr>
                <a:t>Res</a:t>
              </a:r>
              <a:r>
                <a:rPr lang="es-ES" dirty="0">
                  <a:solidFill>
                    <a:srgbClr val="000000"/>
                  </a:solidFill>
                  <a:latin typeface="Calibri" pitchFamily="34" charset="0"/>
                </a:rPr>
                <a:t>. </a:t>
              </a:r>
              <a:r>
                <a:rPr lang="es-ES" dirty="0" smtClean="0">
                  <a:solidFill>
                    <a:srgbClr val="000000"/>
                  </a:solidFill>
                  <a:latin typeface="Calibri" pitchFamily="34" charset="0"/>
                </a:rPr>
                <a:t>No. 5521 </a:t>
              </a:r>
              <a:r>
                <a:rPr lang="es-ES" dirty="0">
                  <a:solidFill>
                    <a:srgbClr val="000000"/>
                  </a:solidFill>
                  <a:latin typeface="Calibri" pitchFamily="34" charset="0"/>
                </a:rPr>
                <a:t>del </a:t>
              </a:r>
              <a:r>
                <a:rPr lang="es-ES" dirty="0" smtClean="0">
                  <a:solidFill>
                    <a:srgbClr val="000000"/>
                  </a:solidFill>
                  <a:latin typeface="Calibri" pitchFamily="34" charset="0"/>
                </a:rPr>
                <a:t> 14 de abril de 2014 por </a:t>
              </a:r>
              <a:r>
                <a:rPr lang="es-ES" dirty="0">
                  <a:solidFill>
                    <a:srgbClr val="000000"/>
                  </a:solidFill>
                  <a:latin typeface="Calibri" pitchFamily="34" charset="0"/>
                </a:rPr>
                <a:t>7</a:t>
              </a:r>
              <a:r>
                <a:rPr lang="es-ES" dirty="0" smtClean="0">
                  <a:solidFill>
                    <a:srgbClr val="000000"/>
                  </a:solidFill>
                  <a:latin typeface="Calibri" pitchFamily="34" charset="0"/>
                </a:rPr>
                <a:t> años</a:t>
              </a:r>
              <a:r>
                <a:rPr lang="es-MX" dirty="0" smtClean="0">
                  <a:solidFill>
                    <a:srgbClr val="000000"/>
                  </a:solidFill>
                  <a:latin typeface="Calibri" pitchFamily="34" charset="0"/>
                </a:rPr>
                <a:t>  </a:t>
              </a:r>
              <a:endParaRPr lang="es-MX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653" y="6000"/>
              <a:ext cx="4256" cy="347"/>
            </a:xfrm>
            <a:custGeom>
              <a:avLst/>
              <a:gdLst>
                <a:gd name="T0" fmla="*/ 0 w 6768756"/>
                <a:gd name="T1" fmla="*/ 0 h 689436"/>
                <a:gd name="T2" fmla="*/ 0 w 6768756"/>
                <a:gd name="T3" fmla="*/ 0 h 689436"/>
                <a:gd name="T4" fmla="*/ 0 w 6768756"/>
                <a:gd name="T5" fmla="*/ 0 h 689436"/>
                <a:gd name="T6" fmla="*/ 0 w 6768756"/>
                <a:gd name="T7" fmla="*/ 0 h 689436"/>
                <a:gd name="T8" fmla="*/ 0 w 6768756"/>
                <a:gd name="T9" fmla="*/ 0 h 689436"/>
                <a:gd name="T10" fmla="*/ 0 w 6768756"/>
                <a:gd name="T11" fmla="*/ 0 h 689436"/>
                <a:gd name="T12" fmla="*/ 0 w 6768756"/>
                <a:gd name="T13" fmla="*/ 0 h 689436"/>
                <a:gd name="T14" fmla="*/ 0 w 6768756"/>
                <a:gd name="T15" fmla="*/ 0 h 689436"/>
                <a:gd name="T16" fmla="*/ 0 w 6768756"/>
                <a:gd name="T17" fmla="*/ 0 h 689436"/>
                <a:gd name="T18" fmla="*/ 0 w 6768756"/>
                <a:gd name="T19" fmla="*/ 0 h 689436"/>
                <a:gd name="T20" fmla="*/ 0 w 6768756"/>
                <a:gd name="T21" fmla="*/ 0 h 689436"/>
                <a:gd name="T22" fmla="*/ 0 w 6768756"/>
                <a:gd name="T23" fmla="*/ 0 h 689436"/>
                <a:gd name="T24" fmla="*/ 0 w 6768756"/>
                <a:gd name="T25" fmla="*/ 0 h 6894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768756"/>
                <a:gd name="T40" fmla="*/ 0 h 689436"/>
                <a:gd name="T41" fmla="*/ 6768756 w 6768756"/>
                <a:gd name="T42" fmla="*/ 689436 h 6894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768756" h="689436">
                  <a:moveTo>
                    <a:pt x="0" y="114908"/>
                  </a:moveTo>
                  <a:cubicBezTo>
                    <a:pt x="0" y="84432"/>
                    <a:pt x="12106" y="55205"/>
                    <a:pt x="33656" y="33656"/>
                  </a:cubicBezTo>
                  <a:cubicBezTo>
                    <a:pt x="55205" y="12107"/>
                    <a:pt x="84433" y="0"/>
                    <a:pt x="114908" y="0"/>
                  </a:cubicBezTo>
                  <a:lnTo>
                    <a:pt x="6653848" y="0"/>
                  </a:lnTo>
                  <a:cubicBezTo>
                    <a:pt x="6684324" y="0"/>
                    <a:pt x="6713551" y="12106"/>
                    <a:pt x="6735100" y="33656"/>
                  </a:cubicBezTo>
                  <a:cubicBezTo>
                    <a:pt x="6756649" y="55205"/>
                    <a:pt x="6768756" y="84433"/>
                    <a:pt x="6768756" y="114908"/>
                  </a:cubicBezTo>
                  <a:lnTo>
                    <a:pt x="6768756" y="574528"/>
                  </a:lnTo>
                  <a:cubicBezTo>
                    <a:pt x="6768756" y="605004"/>
                    <a:pt x="6756650" y="634231"/>
                    <a:pt x="6735100" y="655780"/>
                  </a:cubicBezTo>
                  <a:cubicBezTo>
                    <a:pt x="6713551" y="677329"/>
                    <a:pt x="6684323" y="689436"/>
                    <a:pt x="6653848" y="689436"/>
                  </a:cubicBezTo>
                  <a:lnTo>
                    <a:pt x="114908" y="689436"/>
                  </a:lnTo>
                  <a:cubicBezTo>
                    <a:pt x="84432" y="689436"/>
                    <a:pt x="55205" y="677330"/>
                    <a:pt x="33656" y="655780"/>
                  </a:cubicBezTo>
                  <a:cubicBezTo>
                    <a:pt x="12107" y="634231"/>
                    <a:pt x="0" y="605003"/>
                    <a:pt x="0" y="574528"/>
                  </a:cubicBezTo>
                  <a:lnTo>
                    <a:pt x="0" y="114908"/>
                  </a:lnTo>
                  <a:close/>
                </a:path>
              </a:pathLst>
            </a:custGeom>
            <a:solidFill>
              <a:srgbClr val="F2DCDB"/>
            </a:solidFill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243360" tIns="33480" rIns="243360" bIns="33480" anchor="ctr"/>
            <a:lstStyle/>
            <a:p>
              <a:pPr>
                <a:lnSpc>
                  <a:spcPct val="90000"/>
                </a:lnSpc>
                <a:spcAft>
                  <a:spcPts val="788"/>
                </a:spcAft>
                <a:tabLst>
                  <a:tab pos="0" algn="l"/>
                  <a:tab pos="445395" algn="l"/>
                  <a:tab pos="893957" algn="l"/>
                  <a:tab pos="1340937" algn="l"/>
                  <a:tab pos="1789501" algn="l"/>
                  <a:tab pos="2236482" algn="l"/>
                  <a:tab pos="2685047" algn="l"/>
                  <a:tab pos="3132027" algn="l"/>
                  <a:tab pos="3580589" algn="l"/>
                  <a:tab pos="4029153" algn="l"/>
                  <a:tab pos="4476133" algn="l"/>
                  <a:tab pos="4924699" algn="l"/>
                  <a:tab pos="5371681" algn="l"/>
                  <a:tab pos="5820240" algn="l"/>
                  <a:tab pos="6267221" algn="l"/>
                  <a:tab pos="6715787" algn="l"/>
                  <a:tab pos="7162765" algn="l"/>
                  <a:tab pos="7611329" algn="l"/>
                  <a:tab pos="8059895" algn="l"/>
                  <a:tab pos="8506874" algn="l"/>
                  <a:tab pos="8955438" algn="l"/>
                </a:tabLst>
              </a:pPr>
              <a:r>
                <a:rPr lang="es-MX" b="1" dirty="0">
                  <a:solidFill>
                    <a:srgbClr val="000000"/>
                  </a:solidFill>
                  <a:latin typeface="Calibri" pitchFamily="34" charset="0"/>
                </a:rPr>
                <a:t>Especialización en Cirugía General</a:t>
              </a:r>
            </a:p>
          </p:txBody>
        </p:sp>
      </p:grp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 l="20523" t="1747" b="15236"/>
          <a:stretch>
            <a:fillRect/>
          </a:stretch>
        </p:blipFill>
        <p:spPr bwMode="auto">
          <a:xfrm>
            <a:off x="128586" y="5214600"/>
            <a:ext cx="493713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4896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26" y="1405929"/>
            <a:ext cx="9721079" cy="153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80" y="1581367"/>
            <a:ext cx="506413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1"/>
          <p:cNvGrpSpPr>
            <a:grpSpLocks/>
          </p:cNvGrpSpPr>
          <p:nvPr/>
        </p:nvGrpSpPr>
        <p:grpSpPr bwMode="auto">
          <a:xfrm>
            <a:off x="268526" y="3259949"/>
            <a:ext cx="9721079" cy="3578870"/>
            <a:chOff x="385" y="1793"/>
            <a:chExt cx="4982" cy="2199"/>
          </a:xfrm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385" y="1793"/>
              <a:ext cx="4982" cy="1064"/>
            </a:xfrm>
            <a:custGeom>
              <a:avLst/>
              <a:gdLst>
                <a:gd name="T0" fmla="*/ 0 w 7920880"/>
                <a:gd name="T1" fmla="*/ 0 h 1713600"/>
                <a:gd name="T2" fmla="*/ 0 w 7920880"/>
                <a:gd name="T3" fmla="*/ 0 h 1713600"/>
                <a:gd name="T4" fmla="*/ 0 w 7920880"/>
                <a:gd name="T5" fmla="*/ 0 h 1713600"/>
                <a:gd name="T6" fmla="*/ 0 w 7920880"/>
                <a:gd name="T7" fmla="*/ 0 h 1713600"/>
                <a:gd name="T8" fmla="*/ 0 w 7920880"/>
                <a:gd name="T9" fmla="*/ 0 h 1713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20880"/>
                <a:gd name="T16" fmla="*/ 0 h 1713600"/>
                <a:gd name="T17" fmla="*/ 7920880 w 7920880"/>
                <a:gd name="T18" fmla="*/ 1713600 h 1713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20880" h="1713600">
                  <a:moveTo>
                    <a:pt x="0" y="0"/>
                  </a:moveTo>
                  <a:lnTo>
                    <a:pt x="7920880" y="0"/>
                  </a:lnTo>
                  <a:lnTo>
                    <a:pt x="7920880" y="171360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614880" tIns="1103760" rIns="614880" bIns="128160"/>
            <a:lstStyle/>
            <a:p>
              <a:pPr marL="156920" lvl="1" indent="-156920">
                <a:lnSpc>
                  <a:spcPct val="90000"/>
                </a:lnSpc>
                <a:spcAft>
                  <a:spcPts val="338"/>
                </a:spcAft>
                <a:buFont typeface="Calibri" pitchFamily="34" charset="0"/>
                <a:buChar char="•"/>
                <a:tabLst>
                  <a:tab pos="156920" algn="l"/>
                  <a:tab pos="603898" algn="l"/>
                  <a:tab pos="1050877" algn="l"/>
                  <a:tab pos="1499437" algn="l"/>
                  <a:tab pos="1948008" algn="l"/>
                  <a:tab pos="2394983" algn="l"/>
                  <a:tab pos="2843549" algn="l"/>
                  <a:tab pos="3290522" algn="l"/>
                  <a:tab pos="3739094" algn="l"/>
                  <a:tab pos="4186072" algn="l"/>
                  <a:tab pos="4634639" algn="l"/>
                  <a:tab pos="5083202" algn="l"/>
                  <a:tab pos="5530181" algn="l"/>
                  <a:tab pos="5978746" algn="l"/>
                  <a:tab pos="6425724" algn="l"/>
                  <a:tab pos="6874290" algn="l"/>
                  <a:tab pos="7321268" algn="l"/>
                  <a:tab pos="7769833" algn="l"/>
                  <a:tab pos="8216812" algn="l"/>
                  <a:tab pos="8665378" algn="l"/>
                  <a:tab pos="9113939" algn="l"/>
                </a:tabLst>
              </a:pPr>
              <a:r>
                <a:rPr lang="es-MX" dirty="0">
                  <a:solidFill>
                    <a:srgbClr val="000000"/>
                  </a:solidFill>
                  <a:latin typeface="Calibri" pitchFamily="34" charset="0"/>
                </a:rPr>
                <a:t>Estado:  Registro  Calificado - </a:t>
              </a:r>
              <a:r>
                <a:rPr lang="es-ES" dirty="0">
                  <a:solidFill>
                    <a:srgbClr val="000000"/>
                  </a:solidFill>
                  <a:latin typeface="Calibri" pitchFamily="34" charset="0"/>
                </a:rPr>
                <a:t>Res. </a:t>
              </a:r>
              <a:r>
                <a:rPr lang="es-ES" dirty="0" smtClean="0">
                  <a:solidFill>
                    <a:srgbClr val="000000"/>
                  </a:solidFill>
                  <a:latin typeface="Calibri" pitchFamily="34" charset="0"/>
                </a:rPr>
                <a:t>No 11680 del 22 de julio de 2014  </a:t>
              </a:r>
              <a:r>
                <a:rPr lang="es-ES" dirty="0">
                  <a:solidFill>
                    <a:srgbClr val="000000"/>
                  </a:solidFill>
                  <a:latin typeface="Calibri" pitchFamily="34" charset="0"/>
                </a:rPr>
                <a:t>por </a:t>
              </a:r>
              <a:r>
                <a:rPr lang="es-ES" dirty="0" smtClean="0">
                  <a:solidFill>
                    <a:srgbClr val="000000"/>
                  </a:solidFill>
                  <a:latin typeface="Calibri" pitchFamily="34" charset="0"/>
                </a:rPr>
                <a:t>7 </a:t>
              </a:r>
              <a:r>
                <a:rPr lang="es-ES" dirty="0">
                  <a:solidFill>
                    <a:srgbClr val="000000"/>
                  </a:solidFill>
                  <a:latin typeface="Calibri" pitchFamily="34" charset="0"/>
                </a:rPr>
                <a:t>años</a:t>
              </a:r>
              <a:r>
                <a:rPr lang="es-MX" dirty="0">
                  <a:solidFill>
                    <a:srgbClr val="000000"/>
                  </a:solidFill>
                  <a:latin typeface="Calibri" pitchFamily="34" charset="0"/>
                </a:rPr>
                <a:t> </a:t>
              </a:r>
            </a:p>
          </p:txBody>
        </p:sp>
        <p:sp>
          <p:nvSpPr>
            <p:cNvPr id="11" name="AutoShape 3"/>
            <p:cNvSpPr>
              <a:spLocks noChangeArrowheads="1"/>
            </p:cNvSpPr>
            <p:nvPr/>
          </p:nvSpPr>
          <p:spPr bwMode="auto">
            <a:xfrm>
              <a:off x="681" y="1912"/>
              <a:ext cx="4256" cy="424"/>
            </a:xfrm>
            <a:custGeom>
              <a:avLst/>
              <a:gdLst>
                <a:gd name="T0" fmla="*/ 0 w 6768756"/>
                <a:gd name="T1" fmla="*/ 0 h 737971"/>
                <a:gd name="T2" fmla="*/ 0 w 6768756"/>
                <a:gd name="T3" fmla="*/ 0 h 737971"/>
                <a:gd name="T4" fmla="*/ 0 w 6768756"/>
                <a:gd name="T5" fmla="*/ 0 h 737971"/>
                <a:gd name="T6" fmla="*/ 0 w 6768756"/>
                <a:gd name="T7" fmla="*/ 0 h 737971"/>
                <a:gd name="T8" fmla="*/ 0 w 6768756"/>
                <a:gd name="T9" fmla="*/ 0 h 737971"/>
                <a:gd name="T10" fmla="*/ 0 w 6768756"/>
                <a:gd name="T11" fmla="*/ 0 h 737971"/>
                <a:gd name="T12" fmla="*/ 0 w 6768756"/>
                <a:gd name="T13" fmla="*/ 0 h 737971"/>
                <a:gd name="T14" fmla="*/ 0 w 6768756"/>
                <a:gd name="T15" fmla="*/ 0 h 737971"/>
                <a:gd name="T16" fmla="*/ 0 w 6768756"/>
                <a:gd name="T17" fmla="*/ 0 h 737971"/>
                <a:gd name="T18" fmla="*/ 0 w 6768756"/>
                <a:gd name="T19" fmla="*/ 0 h 737971"/>
                <a:gd name="T20" fmla="*/ 0 w 6768756"/>
                <a:gd name="T21" fmla="*/ 0 h 737971"/>
                <a:gd name="T22" fmla="*/ 0 w 6768756"/>
                <a:gd name="T23" fmla="*/ 0 h 737971"/>
                <a:gd name="T24" fmla="*/ 0 w 6768756"/>
                <a:gd name="T25" fmla="*/ 0 h 73797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768756"/>
                <a:gd name="T40" fmla="*/ 0 h 737971"/>
                <a:gd name="T41" fmla="*/ 6768756 w 6768756"/>
                <a:gd name="T42" fmla="*/ 737971 h 73797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768756" h="737971">
                  <a:moveTo>
                    <a:pt x="0" y="122998"/>
                  </a:moveTo>
                  <a:cubicBezTo>
                    <a:pt x="0" y="90377"/>
                    <a:pt x="12959" y="59092"/>
                    <a:pt x="36025" y="36025"/>
                  </a:cubicBezTo>
                  <a:cubicBezTo>
                    <a:pt x="59092" y="12958"/>
                    <a:pt x="90377" y="0"/>
                    <a:pt x="122998" y="0"/>
                  </a:cubicBezTo>
                  <a:lnTo>
                    <a:pt x="6645758" y="0"/>
                  </a:lnTo>
                  <a:cubicBezTo>
                    <a:pt x="6678379" y="0"/>
                    <a:pt x="6709664" y="12959"/>
                    <a:pt x="6732731" y="36025"/>
                  </a:cubicBezTo>
                  <a:cubicBezTo>
                    <a:pt x="6755798" y="59092"/>
                    <a:pt x="6768756" y="90377"/>
                    <a:pt x="6768756" y="122998"/>
                  </a:cubicBezTo>
                  <a:lnTo>
                    <a:pt x="6768756" y="614973"/>
                  </a:lnTo>
                  <a:cubicBezTo>
                    <a:pt x="6768756" y="647594"/>
                    <a:pt x="6755797" y="678879"/>
                    <a:pt x="6732731" y="701946"/>
                  </a:cubicBezTo>
                  <a:cubicBezTo>
                    <a:pt x="6709664" y="725013"/>
                    <a:pt x="6678379" y="737971"/>
                    <a:pt x="6645758" y="737971"/>
                  </a:cubicBezTo>
                  <a:lnTo>
                    <a:pt x="122998" y="737971"/>
                  </a:lnTo>
                  <a:cubicBezTo>
                    <a:pt x="90377" y="737971"/>
                    <a:pt x="59092" y="725012"/>
                    <a:pt x="36025" y="701946"/>
                  </a:cubicBezTo>
                  <a:cubicBezTo>
                    <a:pt x="12958" y="678879"/>
                    <a:pt x="0" y="647594"/>
                    <a:pt x="0" y="614973"/>
                  </a:cubicBezTo>
                  <a:lnTo>
                    <a:pt x="0" y="122998"/>
                  </a:lnTo>
                  <a:close/>
                </a:path>
              </a:pathLst>
            </a:custGeom>
            <a:solidFill>
              <a:srgbClr val="F2DCDB"/>
            </a:solidFill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245520" tIns="36000" rIns="245520" bIns="36000" anchor="ctr"/>
            <a:lstStyle/>
            <a:p>
              <a:pPr>
                <a:lnSpc>
                  <a:spcPct val="90000"/>
                </a:lnSpc>
                <a:spcAft>
                  <a:spcPts val="788"/>
                </a:spcAft>
                <a:tabLst>
                  <a:tab pos="0" algn="l"/>
                  <a:tab pos="445395" algn="l"/>
                  <a:tab pos="893957" algn="l"/>
                  <a:tab pos="1340937" algn="l"/>
                  <a:tab pos="1789501" algn="l"/>
                  <a:tab pos="2236482" algn="l"/>
                  <a:tab pos="2685047" algn="l"/>
                  <a:tab pos="3132027" algn="l"/>
                  <a:tab pos="3580589" algn="l"/>
                  <a:tab pos="4029153" algn="l"/>
                  <a:tab pos="4476133" algn="l"/>
                  <a:tab pos="4924699" algn="l"/>
                  <a:tab pos="5371681" algn="l"/>
                  <a:tab pos="5820240" algn="l"/>
                  <a:tab pos="6267221" algn="l"/>
                  <a:tab pos="6715787" algn="l"/>
                  <a:tab pos="7162765" algn="l"/>
                  <a:tab pos="7611329" algn="l"/>
                  <a:tab pos="8059895" algn="l"/>
                  <a:tab pos="8506874" algn="l"/>
                  <a:tab pos="8955438" algn="l"/>
                </a:tabLst>
              </a:pPr>
              <a:r>
                <a:rPr lang="es-MX" b="1" dirty="0">
                  <a:solidFill>
                    <a:srgbClr val="000000"/>
                  </a:solidFill>
                  <a:latin typeface="Calibri" pitchFamily="34" charset="0"/>
                </a:rPr>
                <a:t>Especialización en Anestesiología y Reanimación</a:t>
              </a:r>
            </a:p>
          </p:txBody>
        </p:sp>
        <p:sp>
          <p:nvSpPr>
            <p:cNvPr id="12" name="AutoShape 4"/>
            <p:cNvSpPr>
              <a:spLocks noChangeArrowheads="1"/>
            </p:cNvSpPr>
            <p:nvPr/>
          </p:nvSpPr>
          <p:spPr bwMode="auto">
            <a:xfrm>
              <a:off x="385" y="2930"/>
              <a:ext cx="4982" cy="1062"/>
            </a:xfrm>
            <a:custGeom>
              <a:avLst/>
              <a:gdLst>
                <a:gd name="T0" fmla="*/ 0 w 7920880"/>
                <a:gd name="T1" fmla="*/ 0 h 1488484"/>
                <a:gd name="T2" fmla="*/ 0 w 7920880"/>
                <a:gd name="T3" fmla="*/ 0 h 1488484"/>
                <a:gd name="T4" fmla="*/ 0 w 7920880"/>
                <a:gd name="T5" fmla="*/ 0 h 1488484"/>
                <a:gd name="T6" fmla="*/ 0 w 7920880"/>
                <a:gd name="T7" fmla="*/ 0 h 1488484"/>
                <a:gd name="T8" fmla="*/ 0 w 7920880"/>
                <a:gd name="T9" fmla="*/ 0 h 14884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20880"/>
                <a:gd name="T16" fmla="*/ 0 h 1488484"/>
                <a:gd name="T17" fmla="*/ 7920880 w 7920880"/>
                <a:gd name="T18" fmla="*/ 1488484 h 14884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20880" h="1488484">
                  <a:moveTo>
                    <a:pt x="0" y="0"/>
                  </a:moveTo>
                  <a:lnTo>
                    <a:pt x="7920880" y="0"/>
                  </a:lnTo>
                  <a:lnTo>
                    <a:pt x="7920880" y="1488484"/>
                  </a:lnTo>
                  <a:lnTo>
                    <a:pt x="0" y="14884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9803"/>
              </a:srgbClr>
            </a:solidFill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614880" tIns="1103760" rIns="614880" bIns="128160"/>
            <a:lstStyle/>
            <a:p>
              <a:pPr marL="156920" lvl="1" indent="-156920">
                <a:lnSpc>
                  <a:spcPct val="90000"/>
                </a:lnSpc>
                <a:spcAft>
                  <a:spcPts val="338"/>
                </a:spcAft>
                <a:buFont typeface="Calibri" pitchFamily="34" charset="0"/>
                <a:buChar char="•"/>
                <a:tabLst>
                  <a:tab pos="156920" algn="l"/>
                  <a:tab pos="603898" algn="l"/>
                  <a:tab pos="1050877" algn="l"/>
                  <a:tab pos="1499437" algn="l"/>
                  <a:tab pos="1948008" algn="l"/>
                  <a:tab pos="2394983" algn="l"/>
                  <a:tab pos="2843549" algn="l"/>
                  <a:tab pos="3290522" algn="l"/>
                  <a:tab pos="3739094" algn="l"/>
                  <a:tab pos="4186072" algn="l"/>
                  <a:tab pos="4634639" algn="l"/>
                  <a:tab pos="5083202" algn="l"/>
                  <a:tab pos="5530181" algn="l"/>
                  <a:tab pos="5978746" algn="l"/>
                  <a:tab pos="6425724" algn="l"/>
                  <a:tab pos="6874290" algn="l"/>
                  <a:tab pos="7321268" algn="l"/>
                  <a:tab pos="7769833" algn="l"/>
                  <a:tab pos="8216812" algn="l"/>
                  <a:tab pos="8665378" algn="l"/>
                  <a:tab pos="9113939" algn="l"/>
                </a:tabLst>
              </a:pPr>
              <a:r>
                <a:rPr lang="es-MX" dirty="0">
                  <a:solidFill>
                    <a:srgbClr val="000000"/>
                  </a:solidFill>
                  <a:latin typeface="Calibri" pitchFamily="34" charset="0"/>
                </a:rPr>
                <a:t>Estado: Registro  Calificado - </a:t>
              </a:r>
              <a:r>
                <a:rPr lang="es-ES" dirty="0">
                  <a:solidFill>
                    <a:srgbClr val="000000"/>
                  </a:solidFill>
                  <a:latin typeface="Calibri" pitchFamily="34" charset="0"/>
                </a:rPr>
                <a:t>Res. No. 109 03 de enero de 2014 por 7 años</a:t>
              </a:r>
              <a:endParaRPr lang="es-MX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" name="AutoShape 5"/>
            <p:cNvSpPr>
              <a:spLocks noChangeArrowheads="1"/>
            </p:cNvSpPr>
            <p:nvPr/>
          </p:nvSpPr>
          <p:spPr bwMode="auto">
            <a:xfrm>
              <a:off x="678" y="3019"/>
              <a:ext cx="4256" cy="426"/>
            </a:xfrm>
            <a:custGeom>
              <a:avLst/>
              <a:gdLst>
                <a:gd name="T0" fmla="*/ 0 w 6768756"/>
                <a:gd name="T1" fmla="*/ 0 h 689436"/>
                <a:gd name="T2" fmla="*/ 0 w 6768756"/>
                <a:gd name="T3" fmla="*/ 0 h 689436"/>
                <a:gd name="T4" fmla="*/ 0 w 6768756"/>
                <a:gd name="T5" fmla="*/ 0 h 689436"/>
                <a:gd name="T6" fmla="*/ 0 w 6768756"/>
                <a:gd name="T7" fmla="*/ 0 h 689436"/>
                <a:gd name="T8" fmla="*/ 0 w 6768756"/>
                <a:gd name="T9" fmla="*/ 0 h 689436"/>
                <a:gd name="T10" fmla="*/ 0 w 6768756"/>
                <a:gd name="T11" fmla="*/ 0 h 689436"/>
                <a:gd name="T12" fmla="*/ 0 w 6768756"/>
                <a:gd name="T13" fmla="*/ 0 h 689436"/>
                <a:gd name="T14" fmla="*/ 0 w 6768756"/>
                <a:gd name="T15" fmla="*/ 0 h 689436"/>
                <a:gd name="T16" fmla="*/ 0 w 6768756"/>
                <a:gd name="T17" fmla="*/ 0 h 689436"/>
                <a:gd name="T18" fmla="*/ 0 w 6768756"/>
                <a:gd name="T19" fmla="*/ 0 h 689436"/>
                <a:gd name="T20" fmla="*/ 0 w 6768756"/>
                <a:gd name="T21" fmla="*/ 0 h 689436"/>
                <a:gd name="T22" fmla="*/ 0 w 6768756"/>
                <a:gd name="T23" fmla="*/ 0 h 689436"/>
                <a:gd name="T24" fmla="*/ 0 w 6768756"/>
                <a:gd name="T25" fmla="*/ 0 h 6894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768756"/>
                <a:gd name="T40" fmla="*/ 0 h 689436"/>
                <a:gd name="T41" fmla="*/ 6768756 w 6768756"/>
                <a:gd name="T42" fmla="*/ 689436 h 6894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768756" h="689436">
                  <a:moveTo>
                    <a:pt x="0" y="114908"/>
                  </a:moveTo>
                  <a:cubicBezTo>
                    <a:pt x="0" y="84432"/>
                    <a:pt x="12106" y="55205"/>
                    <a:pt x="33656" y="33656"/>
                  </a:cubicBezTo>
                  <a:cubicBezTo>
                    <a:pt x="55205" y="12107"/>
                    <a:pt x="84433" y="0"/>
                    <a:pt x="114908" y="0"/>
                  </a:cubicBezTo>
                  <a:lnTo>
                    <a:pt x="6653848" y="0"/>
                  </a:lnTo>
                  <a:cubicBezTo>
                    <a:pt x="6684324" y="0"/>
                    <a:pt x="6713551" y="12106"/>
                    <a:pt x="6735100" y="33656"/>
                  </a:cubicBezTo>
                  <a:cubicBezTo>
                    <a:pt x="6756649" y="55205"/>
                    <a:pt x="6768756" y="84433"/>
                    <a:pt x="6768756" y="114908"/>
                  </a:cubicBezTo>
                  <a:lnTo>
                    <a:pt x="6768756" y="574528"/>
                  </a:lnTo>
                  <a:cubicBezTo>
                    <a:pt x="6768756" y="605004"/>
                    <a:pt x="6756650" y="634231"/>
                    <a:pt x="6735100" y="655780"/>
                  </a:cubicBezTo>
                  <a:cubicBezTo>
                    <a:pt x="6713551" y="677329"/>
                    <a:pt x="6684323" y="689436"/>
                    <a:pt x="6653848" y="689436"/>
                  </a:cubicBezTo>
                  <a:lnTo>
                    <a:pt x="114908" y="689436"/>
                  </a:lnTo>
                  <a:cubicBezTo>
                    <a:pt x="84432" y="689436"/>
                    <a:pt x="55205" y="677330"/>
                    <a:pt x="33656" y="655780"/>
                  </a:cubicBezTo>
                  <a:cubicBezTo>
                    <a:pt x="12107" y="634231"/>
                    <a:pt x="0" y="605003"/>
                    <a:pt x="0" y="574528"/>
                  </a:cubicBezTo>
                  <a:lnTo>
                    <a:pt x="0" y="114908"/>
                  </a:lnTo>
                  <a:close/>
                </a:path>
              </a:pathLst>
            </a:custGeom>
            <a:solidFill>
              <a:srgbClr val="F2DCDB"/>
            </a:solidFill>
            <a:ln w="2556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lIns="243360" tIns="33480" rIns="243360" bIns="33480" anchor="ctr"/>
            <a:lstStyle/>
            <a:p>
              <a:pPr>
                <a:lnSpc>
                  <a:spcPct val="90000"/>
                </a:lnSpc>
                <a:spcAft>
                  <a:spcPts val="788"/>
                </a:spcAft>
                <a:tabLst>
                  <a:tab pos="0" algn="l"/>
                  <a:tab pos="445395" algn="l"/>
                  <a:tab pos="893957" algn="l"/>
                  <a:tab pos="1340937" algn="l"/>
                  <a:tab pos="1789501" algn="l"/>
                  <a:tab pos="2236482" algn="l"/>
                  <a:tab pos="2685047" algn="l"/>
                  <a:tab pos="3132027" algn="l"/>
                  <a:tab pos="3580589" algn="l"/>
                  <a:tab pos="4029153" algn="l"/>
                  <a:tab pos="4476133" algn="l"/>
                  <a:tab pos="4924699" algn="l"/>
                  <a:tab pos="5371681" algn="l"/>
                  <a:tab pos="5820240" algn="l"/>
                  <a:tab pos="6267221" algn="l"/>
                  <a:tab pos="6715787" algn="l"/>
                  <a:tab pos="7162765" algn="l"/>
                  <a:tab pos="7611329" algn="l"/>
                  <a:tab pos="8059895" algn="l"/>
                  <a:tab pos="8506874" algn="l"/>
                  <a:tab pos="8955438" algn="l"/>
                </a:tabLst>
              </a:pPr>
              <a:r>
                <a:rPr lang="es-MX" b="1" dirty="0">
                  <a:solidFill>
                    <a:srgbClr val="000000"/>
                  </a:solidFill>
                  <a:latin typeface="Calibri" pitchFamily="34" charset="0"/>
                </a:rPr>
                <a:t>Especialización en Enfermería en Cuidado Crítico</a:t>
              </a:r>
            </a:p>
          </p:txBody>
        </p:sp>
      </p:grp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555" y="3273440"/>
            <a:ext cx="623522" cy="360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724" y="5255263"/>
            <a:ext cx="559524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3314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16" y="1033463"/>
            <a:ext cx="8928991" cy="541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95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835621"/>
            <a:ext cx="4901629" cy="5724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4" y="1835621"/>
            <a:ext cx="4968552" cy="5724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1331" y="881514"/>
            <a:ext cx="100806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JORNADAS DE CAPACITACIÓN INTERSEMESTRAL POR FACULTADES 2014 </a:t>
            </a:r>
            <a:endParaRPr lang="es-CO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29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431800" y="2483693"/>
            <a:ext cx="9217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3000" b="1" i="1" dirty="0" smtClean="0">
                <a:latin typeface="Arial" pitchFamily="34" charset="0"/>
                <a:cs typeface="Arial" pitchFamily="34" charset="0"/>
              </a:rPr>
              <a:t>«Hay que pararse en el umbral de la utopía para obligar a la realizad a que se acerque a ella.»</a:t>
            </a:r>
          </a:p>
          <a:p>
            <a:pPr lvl="0" algn="r"/>
            <a:endParaRPr lang="es-CO" sz="2000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/>
            <a:r>
              <a:rPr lang="es-CO" sz="2000" i="1" dirty="0" err="1" smtClean="0">
                <a:latin typeface="Arial" pitchFamily="34" charset="0"/>
                <a:cs typeface="Arial" pitchFamily="34" charset="0"/>
              </a:rPr>
              <a:t>Maria</a:t>
            </a:r>
            <a:r>
              <a:rPr lang="es-CO" sz="2000" i="1" dirty="0" smtClean="0">
                <a:latin typeface="Arial" pitchFamily="34" charset="0"/>
                <a:cs typeface="Arial" pitchFamily="34" charset="0"/>
              </a:rPr>
              <a:t> Julieta </a:t>
            </a:r>
            <a:r>
              <a:rPr lang="es-CO" sz="2000" i="1" dirty="0" err="1" smtClean="0">
                <a:latin typeface="Arial" pitchFamily="34" charset="0"/>
                <a:cs typeface="Arial" pitchFamily="34" charset="0"/>
              </a:rPr>
              <a:t>Kirkowood</a:t>
            </a:r>
            <a:r>
              <a:rPr lang="es-CO" sz="2000" i="1" dirty="0" smtClean="0">
                <a:latin typeface="Arial" pitchFamily="34" charset="0"/>
                <a:cs typeface="Arial" pitchFamily="34" charset="0"/>
              </a:rPr>
              <a:t>- </a:t>
            </a:r>
          </a:p>
          <a:p>
            <a:pPr lvl="0" algn="r"/>
            <a:r>
              <a:rPr lang="es-CO" sz="2000" i="1" dirty="0" err="1" smtClean="0">
                <a:latin typeface="Arial" pitchFamily="34" charset="0"/>
                <a:cs typeface="Arial" pitchFamily="34" charset="0"/>
              </a:rPr>
              <a:t>Sociologa</a:t>
            </a:r>
            <a:r>
              <a:rPr lang="es-CO" sz="2000" i="1" dirty="0" smtClean="0">
                <a:latin typeface="Arial" pitchFamily="34" charset="0"/>
                <a:cs typeface="Arial" pitchFamily="34" charset="0"/>
              </a:rPr>
              <a:t> y Activista Chilena</a:t>
            </a:r>
            <a:endParaRPr lang="es-CO" sz="2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84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6" y="2247799"/>
            <a:ext cx="5040312" cy="529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2" y="2267669"/>
            <a:ext cx="5040313" cy="5292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-144264" y="611485"/>
            <a:ext cx="102248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CO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JORNADAS </a:t>
            </a:r>
            <a:r>
              <a:rPr lang="es-CO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CAPACITACIÓN INTERSEMESTRAL POR FACULTADES 2014 </a:t>
            </a:r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 Y 2</a:t>
            </a:r>
            <a:endParaRPr lang="es-CO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62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windows\Pictures\Álbum de cámara\camera 2014-\CGR CAPACITACION CACADEMICO\IMG_12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" y="1924472"/>
            <a:ext cx="5075787" cy="563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59793" y="539477"/>
            <a:ext cx="9433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CO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JORNADAS </a:t>
            </a:r>
            <a:r>
              <a:rPr lang="es-CO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CAPACITACIÓN </a:t>
            </a:r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–PLAN MEJORAMIENTO CGR - 2014 </a:t>
            </a:r>
            <a:endParaRPr lang="es-CO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C:\Users\windows\Pictures\Álbum de cámara\camera 2014-\CGR CAPACITACION CACADEMICO\IMG_12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316" y="1924472"/>
            <a:ext cx="5003779" cy="563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51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indows\Pictures\fotos 2014\fotos saber po 2014-2\IMG_26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95661"/>
            <a:ext cx="5132387" cy="536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windows\Pictures\fotos 2014\fotos saber po 2014-2\IMG_27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7" y="2195661"/>
            <a:ext cx="5040313" cy="534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87784" y="626610"/>
            <a:ext cx="95770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s-CO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JORNADAS </a:t>
            </a:r>
            <a:r>
              <a:rPr lang="es-CO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CAPACITACIÓN </a:t>
            </a:r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COMPETENCIA S GENÉRICAS SABER PRO- </a:t>
            </a:r>
            <a:r>
              <a:rPr lang="es-CO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2014 </a:t>
            </a:r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-2</a:t>
            </a:r>
            <a:endParaRPr lang="es-CO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70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6939" y="788592"/>
            <a:ext cx="990368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Seguimiento a la Programación 2014</a:t>
            </a:r>
          </a:p>
          <a:p>
            <a:pPr algn="just"/>
            <a:r>
              <a:rPr lang="es-CO" sz="24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CO" sz="2400" b="1" dirty="0">
                <a:latin typeface="Arial" pitchFamily="34" charset="0"/>
                <a:cs typeface="Arial" pitchFamily="34" charset="0"/>
              </a:rPr>
              <a:t>Acuerdo </a:t>
            </a:r>
            <a:r>
              <a:rPr lang="es-CO" sz="2400" b="1" dirty="0" smtClean="0">
                <a:latin typeface="Arial" pitchFamily="34" charset="0"/>
                <a:cs typeface="Arial" pitchFamily="34" charset="0"/>
              </a:rPr>
              <a:t>020 </a:t>
            </a:r>
            <a:r>
              <a:rPr lang="es-CO" sz="2400" b="1" dirty="0">
                <a:latin typeface="Arial" pitchFamily="34" charset="0"/>
                <a:cs typeface="Arial" pitchFamily="34" charset="0"/>
              </a:rPr>
              <a:t>de </a:t>
            </a:r>
            <a:r>
              <a:rPr lang="es-CO" sz="2400" b="1" dirty="0" smtClean="0">
                <a:latin typeface="Arial" pitchFamily="34" charset="0"/>
                <a:cs typeface="Arial" pitchFamily="34" charset="0"/>
              </a:rPr>
              <a:t>2005)</a:t>
            </a:r>
            <a:r>
              <a:rPr lang="es-CO" sz="2400" dirty="0" smtClean="0">
                <a:latin typeface="Arial" pitchFamily="34" charset="0"/>
                <a:cs typeface="Arial" pitchFamily="34" charset="0"/>
              </a:rPr>
              <a:t> Establece el Seguimiento a la Programación.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604394"/>
              </p:ext>
            </p:extLst>
          </p:nvPr>
        </p:nvGraphicFramePr>
        <p:xfrm>
          <a:off x="1367904" y="1681144"/>
          <a:ext cx="7560840" cy="4431016"/>
        </p:xfrm>
        <a:graphic>
          <a:graphicData uri="http://schemas.openxmlformats.org/drawingml/2006/table">
            <a:tbl>
              <a:tblPr/>
              <a:tblGrid>
                <a:gridCol w="4627755"/>
                <a:gridCol w="2933085"/>
              </a:tblGrid>
              <a:tr h="27110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ACTIVIDADES</a:t>
                      </a:r>
                    </a:p>
                  </a:txBody>
                  <a:tcPr marL="9349" marR="9349" marT="93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211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HORAS</a:t>
                      </a:r>
                    </a:p>
                  </a:txBody>
                  <a:tcPr marL="9349" marR="9349" marT="93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2110"/>
                    </a:solidFill>
                  </a:tcPr>
                </a:tc>
              </a:tr>
              <a:tr h="70836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DOCENCIA</a:t>
                      </a:r>
                    </a:p>
                  </a:txBody>
                  <a:tcPr marL="9349" marR="9349" marT="93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137.902</a:t>
                      </a:r>
                    </a:p>
                  </a:txBody>
                  <a:tcPr marL="9349" marR="9349" marT="93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36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INVESTIGACIÓN</a:t>
                      </a:r>
                    </a:p>
                  </a:txBody>
                  <a:tcPr marL="9349" marR="9349" marT="93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13.418</a:t>
                      </a:r>
                    </a:p>
                  </a:txBody>
                  <a:tcPr marL="9349" marR="9349" marT="93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36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PROYECCIÓN SOCIAL</a:t>
                      </a:r>
                    </a:p>
                  </a:txBody>
                  <a:tcPr marL="9349" marR="9349" marT="93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5.016</a:t>
                      </a:r>
                    </a:p>
                  </a:txBody>
                  <a:tcPr marL="9349" marR="9349" marT="93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36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COMPLEMENTARIAS</a:t>
                      </a:r>
                    </a:p>
                  </a:txBody>
                  <a:tcPr marL="9349" marR="9349" marT="93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45.046</a:t>
                      </a:r>
                    </a:p>
                  </a:txBody>
                  <a:tcPr marL="9349" marR="9349" marT="93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6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ADMINISTRATIVAS</a:t>
                      </a:r>
                    </a:p>
                  </a:txBody>
                  <a:tcPr marL="9349" marR="9349" marT="93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55.944</a:t>
                      </a:r>
                    </a:p>
                  </a:txBody>
                  <a:tcPr marL="9349" marR="9349" marT="93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24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DESARROLLO INSTITUCIONAL</a:t>
                      </a:r>
                    </a:p>
                  </a:txBody>
                  <a:tcPr marL="9349" marR="9349" marT="93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5.554</a:t>
                      </a:r>
                    </a:p>
                  </a:txBody>
                  <a:tcPr marL="9349" marR="9349" marT="93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84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DEDICACION</a:t>
                      </a:r>
                    </a:p>
                  </a:txBody>
                  <a:tcPr marL="9349" marR="9349" marT="93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262.880</a:t>
                      </a:r>
                    </a:p>
                  </a:txBody>
                  <a:tcPr marL="9349" marR="9349" marT="93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176939" y="6228109"/>
            <a:ext cx="94718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CO" dirty="0">
                <a:solidFill>
                  <a:prstClr val="black"/>
                </a:solidFill>
              </a:rPr>
              <a:t>En el periodo 2014-2 (2 Profesores de Planta tienen menos de 880 horas por su vinculación tardía) y (7 ocasionales con menos de 880 o 440 pero  cuentan con aprobación del </a:t>
            </a:r>
            <a:r>
              <a:rPr lang="es-CO" dirty="0" smtClean="0">
                <a:solidFill>
                  <a:prstClr val="black"/>
                </a:solidFill>
              </a:rPr>
              <a:t> Consejo </a:t>
            </a:r>
            <a:r>
              <a:rPr lang="es-CO" dirty="0">
                <a:solidFill>
                  <a:prstClr val="black"/>
                </a:solidFill>
              </a:rPr>
              <a:t>Académico).</a:t>
            </a:r>
          </a:p>
          <a:p>
            <a:pPr marL="457200" lvl="0" indent="-457200" algn="just">
              <a:buFont typeface="Wingdings" pitchFamily="2" charset="2"/>
              <a:buChar char="ü"/>
            </a:pPr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33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6940" y="788591"/>
            <a:ext cx="97210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Seguimiento a la Programación  Académica 2014</a:t>
            </a:r>
          </a:p>
          <a:p>
            <a:pPr algn="just"/>
            <a:r>
              <a:rPr lang="es-CO" sz="24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CO" sz="2400" b="1" dirty="0">
                <a:latin typeface="Arial" pitchFamily="34" charset="0"/>
                <a:cs typeface="Arial" pitchFamily="34" charset="0"/>
              </a:rPr>
              <a:t>Acuerdo </a:t>
            </a:r>
            <a:r>
              <a:rPr lang="es-CO" sz="2400" b="1" dirty="0" smtClean="0">
                <a:latin typeface="Arial" pitchFamily="34" charset="0"/>
                <a:cs typeface="Arial" pitchFamily="34" charset="0"/>
              </a:rPr>
              <a:t>020 </a:t>
            </a:r>
            <a:r>
              <a:rPr lang="es-CO" sz="2400" b="1" dirty="0">
                <a:latin typeface="Arial" pitchFamily="34" charset="0"/>
                <a:cs typeface="Arial" pitchFamily="34" charset="0"/>
              </a:rPr>
              <a:t>de </a:t>
            </a:r>
            <a:r>
              <a:rPr lang="es-CO" sz="2400" b="1" dirty="0" smtClean="0">
                <a:latin typeface="Arial" pitchFamily="34" charset="0"/>
                <a:cs typeface="Arial" pitchFamily="34" charset="0"/>
              </a:rPr>
              <a:t>2005)</a:t>
            </a:r>
            <a:r>
              <a:rPr lang="es-CO" sz="2400" dirty="0" smtClean="0">
                <a:latin typeface="Arial" pitchFamily="34" charset="0"/>
                <a:cs typeface="Arial" pitchFamily="34" charset="0"/>
              </a:rPr>
              <a:t> Establece el Seguimiento a la Programación.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40" y="1681144"/>
            <a:ext cx="9721080" cy="4690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05192" y="6372125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Fuente: auditoria programación académica 2014-2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95537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788592"/>
            <a:ext cx="993685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>
                <a:solidFill>
                  <a:srgbClr val="FF0000"/>
                </a:solidFill>
              </a:rPr>
              <a:t>5</a:t>
            </a:r>
            <a:r>
              <a:rPr lang="es-CO" sz="2800" b="1" dirty="0" smtClean="0">
                <a:solidFill>
                  <a:srgbClr val="FF0000"/>
                </a:solidFill>
              </a:rPr>
              <a:t>. Evaluación Docente 2014</a:t>
            </a:r>
          </a:p>
          <a:p>
            <a:pPr algn="ctr"/>
            <a:r>
              <a:rPr lang="es-ES" sz="2400" b="1" dirty="0" smtClean="0"/>
              <a:t>Acuerdo del Consejo Superior 037 de 1993   reglamenta la Evaluación de los Profesores (Estudiantes, Jefe inmediato y colegas del área</a:t>
            </a:r>
            <a:endParaRPr lang="es-CO" sz="2800" b="1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04079"/>
              </p:ext>
            </p:extLst>
          </p:nvPr>
        </p:nvGraphicFramePr>
        <p:xfrm>
          <a:off x="0" y="2050477"/>
          <a:ext cx="9936857" cy="4882834"/>
        </p:xfrm>
        <a:graphic>
          <a:graphicData uri="http://schemas.openxmlformats.org/drawingml/2006/table">
            <a:tbl>
              <a:tblPr firstRow="1" firstCol="1" bandRow="1"/>
              <a:tblGrid>
                <a:gridCol w="1943968"/>
                <a:gridCol w="2368885"/>
                <a:gridCol w="2053208"/>
                <a:gridCol w="1651493"/>
                <a:gridCol w="1919303"/>
              </a:tblGrid>
              <a:tr h="88261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NOMBRE DE FACULTAD</a:t>
                      </a:r>
                    </a:p>
                  </a:txBody>
                  <a:tcPr marL="8150" marR="8150" marT="8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211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DOCENTES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211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PENDIENTES DE EVALUACIÓN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211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Evaluación </a:t>
                      </a:r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Menor a 8.5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211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Docentes con </a:t>
                      </a:r>
                      <a:r>
                        <a:rPr lang="es-CO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evaluación </a:t>
                      </a:r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menor a 7.0  Estudiantes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2110"/>
                    </a:solidFill>
                  </a:tcPr>
                </a:tc>
              </a:tr>
              <a:tr h="25990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Educación</a:t>
                      </a:r>
                    </a:p>
                  </a:txBody>
                  <a:tcPr marL="8150" marR="8150" marT="8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233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0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Salud</a:t>
                      </a:r>
                    </a:p>
                  </a:txBody>
                  <a:tcPr marL="8150" marR="8150" marT="8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175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0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Ingeniería</a:t>
                      </a:r>
                    </a:p>
                  </a:txBody>
                  <a:tcPr marL="8150" marR="8150" marT="8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87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Economía y Administració</a:t>
                      </a:r>
                    </a:p>
                  </a:txBody>
                  <a:tcPr marL="8150" marR="8150" marT="8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89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84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Ciencias Sociales y Humanas</a:t>
                      </a:r>
                    </a:p>
                  </a:txBody>
                  <a:tcPr marL="8150" marR="8150" marT="8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87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Ciencias Jurídicas y Políticas</a:t>
                      </a:r>
                    </a:p>
                  </a:txBody>
                  <a:tcPr marL="8150" marR="8150" marT="8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87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Ciencias Exactas y Naturales</a:t>
                      </a:r>
                    </a:p>
                  </a:txBody>
                  <a:tcPr marL="8150" marR="8150" marT="8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0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TOTALES</a:t>
                      </a:r>
                    </a:p>
                  </a:txBody>
                  <a:tcPr marL="8150" marR="8150" marT="81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761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146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</a:p>
                  </a:txBody>
                  <a:tcPr marL="8150" marR="8150" marT="81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10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6940" y="788591"/>
            <a:ext cx="9721080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CO" sz="2800" b="1" dirty="0" smtClean="0">
              <a:solidFill>
                <a:srgbClr val="FF0000"/>
              </a:solidFill>
            </a:endParaRPr>
          </a:p>
          <a:p>
            <a:pPr algn="ctr"/>
            <a:r>
              <a:rPr lang="es-CO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Otros logros 2014</a:t>
            </a:r>
          </a:p>
          <a:p>
            <a:pPr algn="ctr"/>
            <a:endParaRPr lang="es-CO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s-CO" sz="2800" dirty="0" smtClean="0">
                <a:latin typeface="Arial" pitchFamily="34" charset="0"/>
                <a:cs typeface="Arial" pitchFamily="34" charset="0"/>
              </a:rPr>
              <a:t>Transición </a:t>
            </a:r>
            <a:r>
              <a:rPr lang="es-CO" sz="2800" dirty="0">
                <a:latin typeface="Arial" pitchFamily="34" charset="0"/>
                <a:cs typeface="Arial" pitchFamily="34" charset="0"/>
              </a:rPr>
              <a:t>del Acuerdo 020 de 2003 al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CO" sz="2800" b="1" dirty="0" smtClean="0">
                <a:latin typeface="Arial" pitchFamily="34" charset="0"/>
                <a:cs typeface="Arial" pitchFamily="34" charset="0"/>
              </a:rPr>
              <a:t>Acuerdo </a:t>
            </a:r>
            <a:r>
              <a:rPr lang="es-CO" sz="2800" b="1" dirty="0">
                <a:latin typeface="Arial" pitchFamily="34" charset="0"/>
                <a:cs typeface="Arial" pitchFamily="34" charset="0"/>
              </a:rPr>
              <a:t>026 de </a:t>
            </a:r>
            <a:r>
              <a:rPr lang="es-CO" sz="2800" b="1" dirty="0" smtClean="0">
                <a:latin typeface="Arial" pitchFamily="34" charset="0"/>
                <a:cs typeface="Arial" pitchFamily="34" charset="0"/>
              </a:rPr>
              <a:t>2014)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CO" sz="2800" dirty="0">
                <a:latin typeface="Arial" pitchFamily="34" charset="0"/>
                <a:cs typeface="Arial" pitchFamily="34" charset="0"/>
              </a:rPr>
              <a:t>con el siguiente compromiso misional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457200" indent="-457200">
              <a:buFont typeface="Wingdings" pitchFamily="2" charset="2"/>
              <a:buChar char="ü"/>
            </a:pPr>
            <a:endParaRPr lang="es-CO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s-CO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CO" sz="2000" b="1" i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s-CO" sz="2000" b="1" i="1" dirty="0">
                <a:latin typeface="Arial" pitchFamily="34" charset="0"/>
                <a:cs typeface="Arial" pitchFamily="34" charset="0"/>
              </a:rPr>
              <a:t>La Universidad Surcolombiana orienta y lidera la formación integral, humana y crítica de profesionales e investigadores, fundamentada en corrientes disciplinares de las profesiones, interdisciplinares y multiculturales, mediante procesos académicos, sociales y políticos transformadores, comprometidos prioritariamente con la construcción de una nación democrática, deliberativa, participativa y en paz, soportada en el desarrollo humano, social, sostenible y sustentable en la región Surcolombiana; su accionar será orientado por la ética cívica, el dialogo multicultural, la preservación y defensa del medio ambiente y el pensamiento complejo, con proyección nacional e internacional</a:t>
            </a:r>
            <a:r>
              <a:rPr lang="es-CO" sz="2000" b="1" i="1" dirty="0" smtClean="0">
                <a:latin typeface="Arial" pitchFamily="34" charset="0"/>
                <a:cs typeface="Arial" pitchFamily="34" charset="0"/>
              </a:rPr>
              <a:t>»</a:t>
            </a:r>
            <a:endParaRPr lang="es-CO" sz="2000" b="1" dirty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endParaRPr lang="es-CO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endParaRPr lang="es-CO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297794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31800" y="899516"/>
            <a:ext cx="92890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CO" sz="2800" b="1" dirty="0" smtClean="0">
              <a:solidFill>
                <a:srgbClr val="FF0000"/>
              </a:solidFill>
            </a:endParaRPr>
          </a:p>
          <a:p>
            <a:pPr algn="ctr"/>
            <a:endParaRPr lang="es-CO" sz="2800" b="1" dirty="0">
              <a:solidFill>
                <a:srgbClr val="FF0000"/>
              </a:solidFill>
            </a:endParaRPr>
          </a:p>
          <a:p>
            <a:pPr algn="ctr"/>
            <a:r>
              <a:rPr lang="es-CO" sz="3600" b="1" dirty="0" smtClean="0">
                <a:solidFill>
                  <a:srgbClr val="FF0000"/>
                </a:solidFill>
              </a:rPr>
              <a:t>6</a:t>
            </a:r>
            <a:r>
              <a:rPr lang="es-CO" sz="3600" b="1" dirty="0">
                <a:solidFill>
                  <a:srgbClr val="FF0000"/>
                </a:solidFill>
              </a:rPr>
              <a:t>. Otros logros </a:t>
            </a:r>
            <a:r>
              <a:rPr lang="es-CO" sz="3600" b="1" dirty="0" smtClean="0">
                <a:solidFill>
                  <a:srgbClr val="FF0000"/>
                </a:solidFill>
              </a:rPr>
              <a:t>2014</a:t>
            </a:r>
          </a:p>
          <a:p>
            <a:pPr algn="just"/>
            <a:endParaRPr lang="es-CO" sz="2400" dirty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s-CO" sz="2400" b="1" dirty="0">
                <a:latin typeface="Arial" pitchFamily="34" charset="0"/>
                <a:cs typeface="Arial" pitchFamily="34" charset="0"/>
              </a:rPr>
              <a:t>(</a:t>
            </a:r>
            <a:r>
              <a:rPr lang="es-CO" sz="2800" b="1" dirty="0">
                <a:latin typeface="Arial" pitchFamily="34" charset="0"/>
                <a:cs typeface="Arial" pitchFamily="34" charset="0"/>
              </a:rPr>
              <a:t>Acuerdo 013 de 2014) </a:t>
            </a:r>
            <a:r>
              <a:rPr lang="es-CO" sz="2800" dirty="0">
                <a:latin typeface="Arial" pitchFamily="34" charset="0"/>
                <a:cs typeface="Arial" pitchFamily="34" charset="0"/>
              </a:rPr>
              <a:t>Por el cual se concede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un </a:t>
            </a:r>
            <a:r>
              <a:rPr lang="es-CO" sz="2800" b="1" dirty="0">
                <a:latin typeface="Arial" pitchFamily="34" charset="0"/>
                <a:cs typeface="Arial" pitchFamily="34" charset="0"/>
              </a:rPr>
              <a:t>estímulo </a:t>
            </a:r>
            <a:r>
              <a:rPr lang="es-CO" sz="2800" b="1" dirty="0" smtClean="0">
                <a:latin typeface="Arial" pitchFamily="34" charset="0"/>
                <a:cs typeface="Arial" pitchFamily="34" charset="0"/>
              </a:rPr>
              <a:t>correspondiente al 10% de descuento a </a:t>
            </a:r>
            <a:r>
              <a:rPr lang="es-CO" sz="2800" b="1" dirty="0">
                <a:latin typeface="Arial" pitchFamily="34" charset="0"/>
                <a:cs typeface="Arial" pitchFamily="34" charset="0"/>
              </a:rPr>
              <a:t>los Egresados de la </a:t>
            </a:r>
            <a:r>
              <a:rPr lang="es-CO" sz="2800" b="1" dirty="0" smtClean="0">
                <a:latin typeface="Arial" pitchFamily="34" charset="0"/>
                <a:cs typeface="Arial" pitchFamily="34" charset="0"/>
              </a:rPr>
              <a:t>Universidad </a:t>
            </a:r>
            <a:r>
              <a:rPr lang="es-CO" sz="2800" b="1" dirty="0">
                <a:latin typeface="Arial" pitchFamily="34" charset="0"/>
                <a:cs typeface="Arial" pitchFamily="34" charset="0"/>
              </a:rPr>
              <a:t>admitidos</a:t>
            </a:r>
            <a:r>
              <a:rPr lang="es-CO" sz="2800" dirty="0">
                <a:latin typeface="Arial" pitchFamily="34" charset="0"/>
                <a:cs typeface="Arial" pitchFamily="34" charset="0"/>
              </a:rPr>
              <a:t> en Programas de Postgrado en 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nuestra </a:t>
            </a:r>
            <a:r>
              <a:rPr lang="es-CO" sz="2800" dirty="0">
                <a:latin typeface="Arial" pitchFamily="34" charset="0"/>
                <a:cs typeface="Arial" pitchFamily="34" charset="0"/>
              </a:rPr>
              <a:t>Institución</a:t>
            </a:r>
            <a:r>
              <a:rPr lang="es-CO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s-CO" sz="28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CO" sz="2800" dirty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s-CO" sz="2800" b="1" dirty="0">
                <a:latin typeface="Arial" pitchFamily="34" charset="0"/>
                <a:cs typeface="Arial" pitchFamily="34" charset="0"/>
              </a:rPr>
              <a:t>(Acuerdo 032 de 2014)</a:t>
            </a:r>
            <a:r>
              <a:rPr lang="es-CO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CO" sz="2800" dirty="0">
                <a:latin typeface="Arial" pitchFamily="34" charset="0"/>
                <a:cs typeface="Arial" pitchFamily="34" charset="0"/>
              </a:rPr>
              <a:t>Amnistía para estudiantes de la Universidad que perdieron el cupo por aplicación del Acuerdo del CSU No 046 de 2012.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s-CO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03808" y="971525"/>
            <a:ext cx="91450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CO" sz="3200" b="1" dirty="0" smtClean="0">
              <a:solidFill>
                <a:srgbClr val="FF0000"/>
              </a:solidFill>
            </a:endParaRPr>
          </a:p>
          <a:p>
            <a:pPr algn="ctr"/>
            <a:r>
              <a:rPr lang="es-CO" sz="3200" b="1" dirty="0">
                <a:solidFill>
                  <a:srgbClr val="FF0000"/>
                </a:solidFill>
              </a:rPr>
              <a:t>7</a:t>
            </a:r>
            <a:r>
              <a:rPr lang="es-CO" sz="3200" b="1" dirty="0" smtClean="0">
                <a:solidFill>
                  <a:srgbClr val="FF0000"/>
                </a:solidFill>
              </a:rPr>
              <a:t>. </a:t>
            </a:r>
            <a:r>
              <a:rPr lang="es-CO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Limitaciones Para alcanzar las </a:t>
            </a:r>
            <a:r>
              <a:rPr lang="es-CO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metas</a:t>
            </a:r>
          </a:p>
          <a:p>
            <a:pPr algn="ctr"/>
            <a:endParaRPr lang="es-CO" sz="28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s-CO" sz="2800" b="1" dirty="0" smtClean="0">
                <a:latin typeface="Arial" pitchFamily="34" charset="0"/>
                <a:cs typeface="Arial" pitchFamily="34" charset="0"/>
              </a:rPr>
              <a:t>Ley de garantías primer período académico.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s-CO" sz="2800" b="1" dirty="0" smtClean="0">
                <a:latin typeface="Arial" pitchFamily="34" charset="0"/>
                <a:cs typeface="Arial" pitchFamily="34" charset="0"/>
              </a:rPr>
              <a:t>Extensión del Plan de Desarrollo 2009-2012 hasta la vigencia 2014.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s-CO" sz="2800" b="1" dirty="0" smtClean="0">
                <a:latin typeface="Arial" pitchFamily="34" charset="0"/>
                <a:cs typeface="Arial" pitchFamily="34" charset="0"/>
              </a:rPr>
              <a:t>Revocatoria concurso de méritos 2014.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s-CO" sz="2800" b="1" dirty="0" smtClean="0">
                <a:latin typeface="Arial" pitchFamily="34" charset="0"/>
                <a:cs typeface="Arial" pitchFamily="34" charset="0"/>
              </a:rPr>
              <a:t>Aumento del índice de abandono por aplicación del Acuerdo 046 de 2012.</a:t>
            </a:r>
          </a:p>
          <a:p>
            <a:pPr algn="just"/>
            <a:endParaRPr lang="es-CO" sz="2800" b="1" dirty="0"/>
          </a:p>
        </p:txBody>
      </p:sp>
    </p:spTree>
    <p:extLst>
      <p:ext uri="{BB962C8B-B14F-4D97-AF65-F5344CB8AC3E}">
        <p14:creationId xmlns:p14="http://schemas.microsoft.com/office/powerpoint/2010/main" val="174673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895" y="755501"/>
            <a:ext cx="99368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s-CO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CO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Propuestas de Mejoramiento para el año </a:t>
            </a:r>
            <a:r>
              <a:rPr lang="es-CO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2015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2" y="1475581"/>
            <a:ext cx="892899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996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215776" y="3041174"/>
            <a:ext cx="98648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3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s-CO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SITUACIÓN INICIAL DE LA </a:t>
            </a:r>
            <a:r>
              <a:rPr lang="es-CO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VICERRECTORÍA ACADÉMICA EN </a:t>
            </a:r>
            <a:r>
              <a:rPr lang="es-CO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EL AÑO </a:t>
            </a:r>
            <a:r>
              <a:rPr lang="es-CO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2014 </a:t>
            </a:r>
            <a:endParaRPr lang="es-CO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38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136" y="1331565"/>
            <a:ext cx="7920880" cy="33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" y="827509"/>
            <a:ext cx="10080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ADMISIONES 2014</a:t>
            </a:r>
            <a:endParaRPr lang="es-CO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125" y="4656781"/>
            <a:ext cx="7776864" cy="171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921" y="6418956"/>
            <a:ext cx="78771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421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3769" y="1043533"/>
            <a:ext cx="97930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Tasa de Absorción del proceso de Admisiones</a:t>
            </a:r>
            <a:endParaRPr lang="es-CO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2014-1</a:t>
            </a:r>
            <a:endParaRPr lang="es-CO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8" y="2267670"/>
            <a:ext cx="5040313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172" y="2267672"/>
            <a:ext cx="4870686" cy="424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08" y="6516141"/>
            <a:ext cx="78771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263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3769" y="1043533"/>
            <a:ext cx="97930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Tasa de Absorción del proceso de Admisiones</a:t>
            </a:r>
            <a:endParaRPr lang="es-CO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2014-2</a:t>
            </a:r>
            <a:endParaRPr lang="es-CO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9" y="2120751"/>
            <a:ext cx="5256584" cy="4251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353" y="2120751"/>
            <a:ext cx="4536503" cy="4251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40" y="6372125"/>
            <a:ext cx="78771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21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971525"/>
            <a:ext cx="10080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MATRICULADOS POR NIVEL DE FORMACIÓN 2014</a:t>
            </a:r>
            <a:endParaRPr lang="es-CO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455" y="1835621"/>
            <a:ext cx="374416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8" y="1835622"/>
            <a:ext cx="6048673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40" y="6444133"/>
            <a:ext cx="78771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89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16" y="2411685"/>
            <a:ext cx="907300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-41688" y="973266"/>
            <a:ext cx="10368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Oferta de Programas de Pregrado y Postgrado</a:t>
            </a:r>
          </a:p>
          <a:p>
            <a:pPr algn="ctr"/>
            <a:r>
              <a:rPr lang="es-CO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2014</a:t>
            </a:r>
            <a:endParaRPr lang="es-CO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304008" y="6165393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" pitchFamily="34" charset="0"/>
                <a:cs typeface="Arial" pitchFamily="34" charset="0"/>
              </a:rPr>
              <a:t>Fuente: Dirección General de Currículo 2014</a:t>
            </a:r>
            <a:endParaRPr lang="es-CO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19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920" y="1911404"/>
            <a:ext cx="6984776" cy="424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159992" y="6372125"/>
            <a:ext cx="712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i="1" dirty="0" smtClean="0">
                <a:latin typeface="Arial" pitchFamily="34" charset="0"/>
                <a:cs typeface="Arial" pitchFamily="34" charset="0"/>
              </a:rPr>
              <a:t>Fuente: Estadísticas académicas </a:t>
            </a:r>
            <a:r>
              <a:rPr lang="es-CO" i="1" dirty="0" smtClean="0">
                <a:latin typeface="Arial" pitchFamily="34" charset="0"/>
                <a:cs typeface="Arial" pitchFamily="34" charset="0"/>
                <a:hlinkClick r:id="rId3"/>
              </a:rPr>
              <a:t>www.usco.edu.co</a:t>
            </a:r>
            <a:r>
              <a:rPr lang="es-CO" i="1" dirty="0" smtClean="0">
                <a:latin typeface="Arial" pitchFamily="34" charset="0"/>
                <a:cs typeface="Arial" pitchFamily="34" charset="0"/>
              </a:rPr>
              <a:t> proyectó: BSÑ</a:t>
            </a:r>
            <a:endParaRPr lang="es-CO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5775" y="1080407"/>
            <a:ext cx="9721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GRADUADOS POR SEDE VIGENCIA 2014</a:t>
            </a:r>
            <a:endParaRPr lang="es-CO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84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Usc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edeterminado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874</Words>
  <Application>Microsoft Office PowerPoint</Application>
  <PresentationFormat>Personalizado</PresentationFormat>
  <Paragraphs>184</Paragraphs>
  <Slides>29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29</vt:i4>
      </vt:variant>
    </vt:vector>
  </HeadingPairs>
  <TitlesOfParts>
    <vt:vector size="31" baseType="lpstr">
      <vt:lpstr>PlantillaUsco</vt:lpstr>
      <vt:lpstr>Predeterminado 1</vt:lpstr>
      <vt:lpstr>Rendición de Cuentas Sectorizada  Mag. ISABEL CRISTINA GUTIÉRREZ DE DUSSÁN Vicerrectora Académica 2014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Rendición de Cuentas 2013</dc:title>
  <dc:creator>Carlos Galindo</dc:creator>
  <cp:lastModifiedBy>Carlos Galindo</cp:lastModifiedBy>
  <cp:revision>100</cp:revision>
  <cp:lastPrinted>2015-03-25T22:07:10Z</cp:lastPrinted>
  <dcterms:created xsi:type="dcterms:W3CDTF">2012-03-26T15:36:35Z</dcterms:created>
  <dcterms:modified xsi:type="dcterms:W3CDTF">2015-03-26T16:10:29Z</dcterms:modified>
</cp:coreProperties>
</file>